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0"/>
  </p:notesMasterIdLst>
  <p:sldIdLst>
    <p:sldId id="256" r:id="rId2"/>
    <p:sldId id="550" r:id="rId3"/>
    <p:sldId id="594" r:id="rId4"/>
    <p:sldId id="595" r:id="rId5"/>
    <p:sldId id="596" r:id="rId6"/>
    <p:sldId id="593" r:id="rId7"/>
    <p:sldId id="532" r:id="rId8"/>
    <p:sldId id="551" r:id="rId9"/>
    <p:sldId id="553" r:id="rId10"/>
    <p:sldId id="554" r:id="rId11"/>
    <p:sldId id="555" r:id="rId12"/>
    <p:sldId id="556" r:id="rId13"/>
    <p:sldId id="557" r:id="rId14"/>
    <p:sldId id="558" r:id="rId15"/>
    <p:sldId id="559" r:id="rId16"/>
    <p:sldId id="560" r:id="rId17"/>
    <p:sldId id="561" r:id="rId18"/>
    <p:sldId id="562" r:id="rId19"/>
    <p:sldId id="563" r:id="rId20"/>
    <p:sldId id="564" r:id="rId21"/>
    <p:sldId id="565" r:id="rId22"/>
    <p:sldId id="578" r:id="rId23"/>
    <p:sldId id="577" r:id="rId24"/>
    <p:sldId id="579" r:id="rId25"/>
    <p:sldId id="549" r:id="rId26"/>
    <p:sldId id="567" r:id="rId27"/>
    <p:sldId id="573" r:id="rId28"/>
    <p:sldId id="580" r:id="rId29"/>
    <p:sldId id="568" r:id="rId30"/>
    <p:sldId id="582" r:id="rId31"/>
    <p:sldId id="569" r:id="rId32"/>
    <p:sldId id="581" r:id="rId33"/>
    <p:sldId id="571" r:id="rId34"/>
    <p:sldId id="570" r:id="rId35"/>
    <p:sldId id="547" r:id="rId36"/>
    <p:sldId id="597" r:id="rId37"/>
    <p:sldId id="484" r:id="rId38"/>
    <p:sldId id="485" r:id="rId39"/>
    <p:sldId id="576" r:id="rId40"/>
    <p:sldId id="486" r:id="rId41"/>
    <p:sldId id="487" r:id="rId42"/>
    <p:sldId id="488" r:id="rId43"/>
    <p:sldId id="548" r:id="rId44"/>
    <p:sldId id="598" r:id="rId45"/>
    <p:sldId id="544" r:id="rId46"/>
    <p:sldId id="538" r:id="rId47"/>
    <p:sldId id="545" r:id="rId48"/>
    <p:sldId id="584" r:id="rId49"/>
    <p:sldId id="585" r:id="rId50"/>
    <p:sldId id="590" r:id="rId51"/>
    <p:sldId id="591" r:id="rId52"/>
    <p:sldId id="592" r:id="rId53"/>
    <p:sldId id="583" r:id="rId54"/>
    <p:sldId id="586" r:id="rId55"/>
    <p:sldId id="587" r:id="rId56"/>
    <p:sldId id="588" r:id="rId57"/>
    <p:sldId id="589" r:id="rId58"/>
    <p:sldId id="540" r:id="rId5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FF00"/>
    <a:srgbClr val="00FF80"/>
    <a:srgbClr val="00FF00"/>
    <a:srgbClr val="FF6666"/>
    <a:srgbClr val="408000"/>
    <a:srgbClr val="FF8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76"/>
    <p:restoredTop sz="93878"/>
  </p:normalViewPr>
  <p:slideViewPr>
    <p:cSldViewPr snapToGrid="0" snapToObjects="1">
      <p:cViewPr varScale="1">
        <p:scale>
          <a:sx n="120" d="100"/>
          <a:sy n="120" d="100"/>
        </p:scale>
        <p:origin x="2272"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pt-B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0F8777-1296-8B4D-9BD4-528A6F96FB80}" type="datetimeFigureOut">
              <a:rPr lang="en-US" smtClean="0"/>
              <a:t>2/28/21</a:t>
            </a:fld>
            <a:endParaRPr lang="pt-BR"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pt-B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pt-B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34DE89D-FC32-DD49-9E93-4610F3770AEB}" type="slidenum">
              <a:rPr lang="pt-BR" smtClean="0"/>
              <a:t>‹#›</a:t>
            </a:fld>
            <a:endParaRPr lang="pt-BR" dirty="0"/>
          </a:p>
        </p:txBody>
      </p:sp>
    </p:spTree>
    <p:extLst>
      <p:ext uri="{BB962C8B-B14F-4D97-AF65-F5344CB8AC3E}">
        <p14:creationId xmlns:p14="http://schemas.microsoft.com/office/powerpoint/2010/main" val="289144803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pt-B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pt-BR"/>
          </a:p>
        </p:txBody>
      </p:sp>
      <p:sp>
        <p:nvSpPr>
          <p:cNvPr id="4" name="Date Placeholder 3"/>
          <p:cNvSpPr>
            <a:spLocks noGrp="1"/>
          </p:cNvSpPr>
          <p:nvPr>
            <p:ph type="dt" sz="half" idx="10"/>
          </p:nvPr>
        </p:nvSpPr>
        <p:spPr/>
        <p:txBody>
          <a:bodyPr/>
          <a:lstStyle/>
          <a:p>
            <a:fld id="{8CEE3E6A-85A8-0947-B623-4BBAB6FD848A}" type="datetimeFigureOut">
              <a:rPr lang="en-US" smtClean="0"/>
              <a:t>2/28/21</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2163888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t-B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p:cNvSpPr>
            <a:spLocks noGrp="1"/>
          </p:cNvSpPr>
          <p:nvPr>
            <p:ph type="dt" sz="half" idx="10"/>
          </p:nvPr>
        </p:nvSpPr>
        <p:spPr/>
        <p:txBody>
          <a:bodyPr/>
          <a:lstStyle/>
          <a:p>
            <a:fld id="{8CEE3E6A-85A8-0947-B623-4BBAB6FD848A}" type="datetimeFigureOut">
              <a:rPr lang="en-US" smtClean="0"/>
              <a:t>2/28/21</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364627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pt-B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p:cNvSpPr>
            <a:spLocks noGrp="1"/>
          </p:cNvSpPr>
          <p:nvPr>
            <p:ph type="dt" sz="half" idx="10"/>
          </p:nvPr>
        </p:nvSpPr>
        <p:spPr/>
        <p:txBody>
          <a:bodyPr/>
          <a:lstStyle/>
          <a:p>
            <a:fld id="{8CEE3E6A-85A8-0947-B623-4BBAB6FD848A}" type="datetimeFigureOut">
              <a:rPr lang="en-US" smtClean="0"/>
              <a:t>2/28/21</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3312542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t-B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p:cNvSpPr>
            <a:spLocks noGrp="1"/>
          </p:cNvSpPr>
          <p:nvPr>
            <p:ph type="dt" sz="half" idx="10"/>
          </p:nvPr>
        </p:nvSpPr>
        <p:spPr/>
        <p:txBody>
          <a:bodyPr/>
          <a:lstStyle/>
          <a:p>
            <a:fld id="{8CEE3E6A-85A8-0947-B623-4BBAB6FD848A}" type="datetimeFigureOut">
              <a:rPr lang="en-US" smtClean="0"/>
              <a:t>2/28/21</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8957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pt-B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EE3E6A-85A8-0947-B623-4BBAB6FD848A}" type="datetimeFigureOut">
              <a:rPr lang="en-US" smtClean="0"/>
              <a:t>2/28/21</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39448666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t-B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5" name="Date Placeholder 4"/>
          <p:cNvSpPr>
            <a:spLocks noGrp="1"/>
          </p:cNvSpPr>
          <p:nvPr>
            <p:ph type="dt" sz="half" idx="10"/>
          </p:nvPr>
        </p:nvSpPr>
        <p:spPr/>
        <p:txBody>
          <a:bodyPr/>
          <a:lstStyle/>
          <a:p>
            <a:fld id="{8CEE3E6A-85A8-0947-B623-4BBAB6FD848A}" type="datetimeFigureOut">
              <a:rPr lang="en-US" smtClean="0"/>
              <a:t>2/28/21</a:t>
            </a:fld>
            <a:endParaRPr lang="pt-BR" dirty="0"/>
          </a:p>
        </p:txBody>
      </p:sp>
      <p:sp>
        <p:nvSpPr>
          <p:cNvPr id="6" name="Footer Placeholder 5"/>
          <p:cNvSpPr>
            <a:spLocks noGrp="1"/>
          </p:cNvSpPr>
          <p:nvPr>
            <p:ph type="ftr" sz="quarter" idx="11"/>
          </p:nvPr>
        </p:nvSpPr>
        <p:spPr/>
        <p:txBody>
          <a:bodyPr/>
          <a:lstStyle/>
          <a:p>
            <a:endParaRPr lang="pt-BR" dirty="0"/>
          </a:p>
        </p:txBody>
      </p:sp>
      <p:sp>
        <p:nvSpPr>
          <p:cNvPr id="7" name="Slide Number Placeholder 6"/>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13941245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pt-B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7" name="Date Placeholder 6"/>
          <p:cNvSpPr>
            <a:spLocks noGrp="1"/>
          </p:cNvSpPr>
          <p:nvPr>
            <p:ph type="dt" sz="half" idx="10"/>
          </p:nvPr>
        </p:nvSpPr>
        <p:spPr/>
        <p:txBody>
          <a:bodyPr/>
          <a:lstStyle/>
          <a:p>
            <a:fld id="{8CEE3E6A-85A8-0947-B623-4BBAB6FD848A}" type="datetimeFigureOut">
              <a:rPr lang="en-US" smtClean="0"/>
              <a:t>2/28/21</a:t>
            </a:fld>
            <a:endParaRPr lang="pt-BR" dirty="0"/>
          </a:p>
        </p:txBody>
      </p:sp>
      <p:sp>
        <p:nvSpPr>
          <p:cNvPr id="8" name="Footer Placeholder 7"/>
          <p:cNvSpPr>
            <a:spLocks noGrp="1"/>
          </p:cNvSpPr>
          <p:nvPr>
            <p:ph type="ftr" sz="quarter" idx="11"/>
          </p:nvPr>
        </p:nvSpPr>
        <p:spPr/>
        <p:txBody>
          <a:bodyPr/>
          <a:lstStyle/>
          <a:p>
            <a:endParaRPr lang="pt-BR" dirty="0"/>
          </a:p>
        </p:txBody>
      </p:sp>
      <p:sp>
        <p:nvSpPr>
          <p:cNvPr id="9" name="Slide Number Placeholder 8"/>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2960950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t-BR"/>
          </a:p>
        </p:txBody>
      </p:sp>
      <p:sp>
        <p:nvSpPr>
          <p:cNvPr id="3" name="Date Placeholder 2"/>
          <p:cNvSpPr>
            <a:spLocks noGrp="1"/>
          </p:cNvSpPr>
          <p:nvPr>
            <p:ph type="dt" sz="half" idx="10"/>
          </p:nvPr>
        </p:nvSpPr>
        <p:spPr/>
        <p:txBody>
          <a:bodyPr/>
          <a:lstStyle/>
          <a:p>
            <a:fld id="{8CEE3E6A-85A8-0947-B623-4BBAB6FD848A}" type="datetimeFigureOut">
              <a:rPr lang="en-US" smtClean="0"/>
              <a:t>2/28/21</a:t>
            </a:fld>
            <a:endParaRPr lang="pt-BR" dirty="0"/>
          </a:p>
        </p:txBody>
      </p:sp>
      <p:sp>
        <p:nvSpPr>
          <p:cNvPr id="4" name="Footer Placeholder 3"/>
          <p:cNvSpPr>
            <a:spLocks noGrp="1"/>
          </p:cNvSpPr>
          <p:nvPr>
            <p:ph type="ftr" sz="quarter" idx="11"/>
          </p:nvPr>
        </p:nvSpPr>
        <p:spPr/>
        <p:txBody>
          <a:bodyPr/>
          <a:lstStyle/>
          <a:p>
            <a:endParaRPr lang="pt-BR" dirty="0"/>
          </a:p>
        </p:txBody>
      </p:sp>
      <p:sp>
        <p:nvSpPr>
          <p:cNvPr id="5" name="Slide Number Placeholder 4"/>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272766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EE3E6A-85A8-0947-B623-4BBAB6FD848A}" type="datetimeFigureOut">
              <a:rPr lang="en-US" smtClean="0"/>
              <a:t>2/28/21</a:t>
            </a:fld>
            <a:endParaRPr lang="pt-BR" dirty="0"/>
          </a:p>
        </p:txBody>
      </p:sp>
      <p:sp>
        <p:nvSpPr>
          <p:cNvPr id="3" name="Footer Placeholder 2"/>
          <p:cNvSpPr>
            <a:spLocks noGrp="1"/>
          </p:cNvSpPr>
          <p:nvPr>
            <p:ph type="ftr" sz="quarter" idx="11"/>
          </p:nvPr>
        </p:nvSpPr>
        <p:spPr/>
        <p:txBody>
          <a:bodyPr/>
          <a:lstStyle/>
          <a:p>
            <a:endParaRPr lang="pt-BR" dirty="0"/>
          </a:p>
        </p:txBody>
      </p:sp>
      <p:sp>
        <p:nvSpPr>
          <p:cNvPr id="4" name="Slide Number Placeholder 3"/>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586754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pt-B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CEE3E6A-85A8-0947-B623-4BBAB6FD848A}" type="datetimeFigureOut">
              <a:rPr lang="en-US" smtClean="0"/>
              <a:t>2/28/21</a:t>
            </a:fld>
            <a:endParaRPr lang="pt-BR" dirty="0"/>
          </a:p>
        </p:txBody>
      </p:sp>
      <p:sp>
        <p:nvSpPr>
          <p:cNvPr id="6" name="Footer Placeholder 5"/>
          <p:cNvSpPr>
            <a:spLocks noGrp="1"/>
          </p:cNvSpPr>
          <p:nvPr>
            <p:ph type="ftr" sz="quarter" idx="11"/>
          </p:nvPr>
        </p:nvSpPr>
        <p:spPr/>
        <p:txBody>
          <a:bodyPr/>
          <a:lstStyle/>
          <a:p>
            <a:endParaRPr lang="pt-BR" dirty="0"/>
          </a:p>
        </p:txBody>
      </p:sp>
      <p:sp>
        <p:nvSpPr>
          <p:cNvPr id="7" name="Slide Number Placeholder 6"/>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6125705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pt-B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CEE3E6A-85A8-0947-B623-4BBAB6FD848A}" type="datetimeFigureOut">
              <a:rPr lang="en-US" smtClean="0"/>
              <a:t>2/28/21</a:t>
            </a:fld>
            <a:endParaRPr lang="pt-BR" dirty="0"/>
          </a:p>
        </p:txBody>
      </p:sp>
      <p:sp>
        <p:nvSpPr>
          <p:cNvPr id="6" name="Footer Placeholder 5"/>
          <p:cNvSpPr>
            <a:spLocks noGrp="1"/>
          </p:cNvSpPr>
          <p:nvPr>
            <p:ph type="ftr" sz="quarter" idx="11"/>
          </p:nvPr>
        </p:nvSpPr>
        <p:spPr/>
        <p:txBody>
          <a:bodyPr/>
          <a:lstStyle/>
          <a:p>
            <a:endParaRPr lang="pt-BR" dirty="0"/>
          </a:p>
        </p:txBody>
      </p:sp>
      <p:sp>
        <p:nvSpPr>
          <p:cNvPr id="7" name="Slide Number Placeholder 6"/>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2646518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pt-B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EE3E6A-85A8-0947-B623-4BBAB6FD848A}" type="datetimeFigureOut">
              <a:rPr lang="en-US" smtClean="0"/>
              <a:t>2/28/21</a:t>
            </a:fld>
            <a:endParaRPr lang="pt-BR"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284AC8-5BE4-184C-A55E-A13E5830EE92}" type="slidenum">
              <a:rPr lang="pt-BR" smtClean="0"/>
              <a:t>‹#›</a:t>
            </a:fld>
            <a:endParaRPr lang="pt-BR" dirty="0"/>
          </a:p>
        </p:txBody>
      </p:sp>
    </p:spTree>
    <p:extLst>
      <p:ext uri="{BB962C8B-B14F-4D97-AF65-F5344CB8AC3E}">
        <p14:creationId xmlns:p14="http://schemas.microsoft.com/office/powerpoint/2010/main" val="12785310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ead_bigData_nodes.jpg"/>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0" y="2460271"/>
            <a:ext cx="9144000" cy="3657593"/>
          </a:xfrm>
          <a:prstGeom prst="rect">
            <a:avLst/>
          </a:prstGeom>
        </p:spPr>
      </p:pic>
      <p:sp>
        <p:nvSpPr>
          <p:cNvPr id="2" name="Title 1"/>
          <p:cNvSpPr>
            <a:spLocks noGrp="1"/>
          </p:cNvSpPr>
          <p:nvPr>
            <p:ph type="ctrTitle"/>
          </p:nvPr>
        </p:nvSpPr>
        <p:spPr>
          <a:xfrm>
            <a:off x="685800" y="322285"/>
            <a:ext cx="7772400" cy="1315427"/>
          </a:xfrm>
        </p:spPr>
        <p:txBody>
          <a:bodyPr>
            <a:normAutofit/>
          </a:bodyPr>
          <a:lstStyle/>
          <a:p>
            <a:r>
              <a:rPr lang="en-US" sz="3200" dirty="0">
                <a:solidFill>
                  <a:srgbClr val="558ED5"/>
                </a:solidFill>
                <a:latin typeface="Arial" panose="020B0604020202020204" pitchFamily="34" charset="0"/>
                <a:cs typeface="Arial" panose="020B0604020202020204" pitchFamily="34" charset="0"/>
              </a:rPr>
              <a:t>Advanced SQL, Streaming</a:t>
            </a:r>
            <a:r>
              <a:rPr lang="en-US" sz="3200">
                <a:solidFill>
                  <a:srgbClr val="558ED5"/>
                </a:solidFill>
                <a:latin typeface="Arial" panose="020B0604020202020204" pitchFamily="34" charset="0"/>
                <a:cs typeface="Arial" panose="020B0604020202020204" pitchFamily="34" charset="0"/>
              </a:rPr>
              <a:t>/Kafka</a:t>
            </a:r>
            <a:endParaRPr lang="en-US" sz="3200" dirty="0">
              <a:solidFill>
                <a:srgbClr val="558ED5"/>
              </a:solidFill>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1371600" y="1720135"/>
            <a:ext cx="6400800" cy="935694"/>
          </a:xfrm>
        </p:spPr>
        <p:txBody>
          <a:bodyPr>
            <a:normAutofit/>
          </a:bodyPr>
          <a:lstStyle/>
          <a:p>
            <a:r>
              <a:rPr lang="en-US" dirty="0">
                <a:solidFill>
                  <a:schemeClr val="accent1">
                    <a:lumMod val="75000"/>
                  </a:schemeClr>
                </a:solidFill>
              </a:rPr>
              <a:t>Week 8</a:t>
            </a:r>
          </a:p>
        </p:txBody>
      </p:sp>
      <p:sp>
        <p:nvSpPr>
          <p:cNvPr id="5" name="Subtitle 2"/>
          <p:cNvSpPr txBox="1">
            <a:spLocks/>
          </p:cNvSpPr>
          <p:nvPr/>
        </p:nvSpPr>
        <p:spPr>
          <a:xfrm>
            <a:off x="0" y="6117864"/>
            <a:ext cx="9144000" cy="740136"/>
          </a:xfrm>
          <a:prstGeom prst="rect">
            <a:avLst/>
          </a:prstGeom>
          <a:solidFill>
            <a:schemeClr val="accent4">
              <a:lumMod val="40000"/>
              <a:lumOff val="60000"/>
            </a:schemeClr>
          </a:solidFill>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2000" dirty="0">
                <a:solidFill>
                  <a:schemeClr val="accent1">
                    <a:lumMod val="75000"/>
                  </a:schemeClr>
                </a:solidFill>
              </a:rPr>
              <a:t>Marilson Campos</a:t>
            </a:r>
          </a:p>
          <a:p>
            <a:pPr algn="l"/>
            <a:r>
              <a:rPr lang="en-US" sz="1800" dirty="0">
                <a:solidFill>
                  <a:schemeClr val="accent1">
                    <a:lumMod val="75000"/>
                  </a:schemeClr>
                </a:solidFill>
              </a:rPr>
              <a:t>UCSC Extension </a:t>
            </a:r>
            <a:r>
              <a:rPr lang="en-US" sz="1800">
                <a:solidFill>
                  <a:schemeClr val="accent1">
                    <a:lumMod val="75000"/>
                  </a:schemeClr>
                </a:solidFill>
              </a:rPr>
              <a:t>- 2020</a:t>
            </a:r>
            <a:endParaRPr lang="en-US" sz="1800" dirty="0">
              <a:solidFill>
                <a:schemeClr val="accent1">
                  <a:lumMod val="75000"/>
                </a:schemeClr>
              </a:solidFill>
            </a:endParaRPr>
          </a:p>
        </p:txBody>
      </p:sp>
    </p:spTree>
    <p:extLst>
      <p:ext uri="{BB962C8B-B14F-4D97-AF65-F5344CB8AC3E}">
        <p14:creationId xmlns:p14="http://schemas.microsoft.com/office/powerpoint/2010/main" val="3490572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Window spec with just ‘order’</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25997" y="962025"/>
            <a:ext cx="8072930" cy="4031873"/>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 </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 (</a:t>
            </a:r>
            <a:r>
              <a:rPr lang="en-US" sz="1600" b="1" u="sng" dirty="0">
                <a:solidFill>
                  <a:schemeClr val="accent5">
                    <a:lumMod val="75000"/>
                  </a:schemeClr>
                </a:solidFill>
                <a:latin typeface="Consolas" panose="020B0609020204030204" pitchFamily="49" charset="0"/>
                <a:cs typeface="Consolas" panose="020B0609020204030204" pitchFamily="49" charset="0"/>
              </a:rPr>
              <a:t>ORDER BY </a:t>
            </a:r>
            <a:r>
              <a:rPr lang="en-US" sz="1600" b="1" u="sng" dirty="0" err="1">
                <a:solidFill>
                  <a:schemeClr val="accent5">
                    <a:lumMod val="75000"/>
                  </a:schemeClr>
                </a:solidFill>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running_total</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LIMIT 25</a:t>
            </a:r>
          </a:p>
          <a:p>
            <a:r>
              <a:rPr lang="en-US" sz="1600" dirty="0">
                <a:latin typeface="Consolas" panose="020B0609020204030204" pitchFamily="49" charset="0"/>
                <a:cs typeface="Consolas" panose="020B0609020204030204" pitchFamily="49" charset="0"/>
              </a:rPr>
              <a:t>;</a:t>
            </a:r>
          </a:p>
          <a:p>
            <a:endParaRPr lang="en-US" sz="1600" dirty="0">
              <a:latin typeface="Consolas" panose="020B0609020204030204" pitchFamily="49" charset="0"/>
              <a:cs typeface="Consolas" panose="020B0609020204030204" pitchFamily="49" charset="0"/>
            </a:endParaRP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﻿1407 	1407.0</a:t>
            </a:r>
          </a:p>
          <a:p>
            <a:r>
              <a:rPr lang="en-US" sz="1600" dirty="0">
                <a:latin typeface="Consolas" panose="020B0609020204030204" pitchFamily="49" charset="0"/>
                <a:cs typeface="Consolas" panose="020B0609020204030204" pitchFamily="49" charset="0"/>
              </a:rPr>
              <a:t>202		1609.0 = 1407 + 202</a:t>
            </a:r>
          </a:p>
          <a:p>
            <a:r>
              <a:rPr lang="en-US" sz="1600" dirty="0">
                <a:latin typeface="Consolas" panose="020B0609020204030204" pitchFamily="49" charset="0"/>
                <a:cs typeface="Consolas" panose="020B0609020204030204" pitchFamily="49" charset="0"/>
              </a:rPr>
              <a:t>519	 	2128.0 = 1609 + 519</a:t>
            </a:r>
          </a:p>
          <a:p>
            <a:r>
              <a:rPr lang="en-US" sz="1600" dirty="0">
                <a:latin typeface="Consolas" panose="020B0609020204030204" pitchFamily="49" charset="0"/>
                <a:cs typeface="Consolas" panose="020B0609020204030204" pitchFamily="49" charset="0"/>
              </a:rPr>
              <a:t>522		2650.0</a:t>
            </a:r>
          </a:p>
          <a:p>
            <a:r>
              <a:rPr lang="en-US" sz="1600" dirty="0">
                <a:latin typeface="Consolas" panose="020B0609020204030204" pitchFamily="49" charset="0"/>
                <a:cs typeface="Consolas" panose="020B0609020204030204" pitchFamily="49" charset="0"/>
              </a:rPr>
              <a:t>756		3406.0</a:t>
            </a:r>
          </a:p>
          <a:p>
            <a:r>
              <a:rPr lang="en-US" sz="1600" dirty="0">
                <a:latin typeface="Consolas" panose="020B0609020204030204" pitchFamily="49" charset="0"/>
                <a:cs typeface="Consolas" panose="020B0609020204030204" pitchFamily="49" charset="0"/>
              </a:rPr>
              <a:t>551		3957.0</a:t>
            </a:r>
          </a:p>
          <a:p>
            <a:r>
              <a:rPr lang="en-US" sz="1600" dirty="0">
                <a:latin typeface="Consolas" panose="020B0609020204030204" pitchFamily="49" charset="0"/>
                <a:cs typeface="Consolas" panose="020B0609020204030204" pitchFamily="49" charset="0"/>
              </a:rPr>
              <a:t>7797		11754.0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280259" y="6246296"/>
            <a:ext cx="2597827" cy="369332"/>
          </a:xfrm>
          <a:prstGeom prst="rect">
            <a:avLst/>
          </a:prstGeom>
          <a:noFill/>
        </p:spPr>
        <p:txBody>
          <a:bodyPr wrap="none" rtlCol="0">
            <a:spAutoFit/>
          </a:bodyPr>
          <a:lstStyle/>
          <a:p>
            <a:r>
              <a:rPr lang="en-US" dirty="0"/>
              <a:t>File: ex_01_with_order.sh</a:t>
            </a:r>
          </a:p>
        </p:txBody>
      </p:sp>
    </p:spTree>
    <p:extLst>
      <p:ext uri="{BB962C8B-B14F-4D97-AF65-F5344CB8AC3E}">
        <p14:creationId xmlns:p14="http://schemas.microsoft.com/office/powerpoint/2010/main" val="2861324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Window spec with ‘order and partition’</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510080" y="962025"/>
            <a:ext cx="8072930" cy="4524315"/>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running_total</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r>
              <a:rPr lang="en-US" sz="1600" dirty="0">
                <a:latin typeface="Consolas" panose="020B0609020204030204" pitchFamily="49" charset="0"/>
                <a:cs typeface="Consolas" panose="020B0609020204030204" pitchFamily="49" charset="0"/>
              </a:rPr>
              <a:t>;</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942		942.0  = 942 + 0</a:t>
            </a:r>
          </a:p>
          <a:p>
            <a:r>
              <a:rPr lang="en-US" sz="1600" dirty="0">
                <a:latin typeface="Consolas" panose="020B0609020204030204" pitchFamily="49" charset="0"/>
                <a:cs typeface="Consolas" panose="020B0609020204030204" pitchFamily="49" charset="0"/>
              </a:rPr>
              <a:t>10th &amp; E St NW			447		1389.0 = 447 + 942</a:t>
            </a:r>
          </a:p>
          <a:p>
            <a:r>
              <a:rPr lang="en-US" sz="1600" dirty="0">
                <a:latin typeface="Consolas" panose="020B0609020204030204" pitchFamily="49" charset="0"/>
                <a:cs typeface="Consolas" panose="020B0609020204030204" pitchFamily="49" charset="0"/>
              </a:rPr>
              <a:t>10th &amp; E St NW			1054		2443.0</a:t>
            </a:r>
          </a:p>
          <a:p>
            <a:r>
              <a:rPr lang="en-US" sz="1600" dirty="0">
                <a:latin typeface="Consolas" panose="020B0609020204030204" pitchFamily="49" charset="0"/>
                <a:cs typeface="Consolas" panose="020B0609020204030204" pitchFamily="49" charset="0"/>
              </a:rPr>
              <a:t>. . . </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1211		32987.0</a:t>
            </a:r>
          </a:p>
          <a:p>
            <a:r>
              <a:rPr lang="en-US" sz="1600" b="1" dirty="0">
                <a:solidFill>
                  <a:schemeClr val="accent5">
                    <a:lumMod val="75000"/>
                  </a:schemeClr>
                </a:solidFill>
                <a:latin typeface="Consolas" panose="020B0609020204030204" pitchFamily="49" charset="0"/>
                <a:cs typeface="Consolas" panose="020B0609020204030204" pitchFamily="49" charset="0"/>
              </a:rPr>
              <a:t>10th &amp; Florida Ave NW	472		472.0  = 472 + 0</a:t>
            </a:r>
          </a:p>
          <a:p>
            <a:r>
              <a:rPr lang="en-US" sz="1600" dirty="0">
                <a:latin typeface="Consolas" panose="020B0609020204030204" pitchFamily="49" charset="0"/>
                <a:cs typeface="Consolas" panose="020B0609020204030204" pitchFamily="49" charset="0"/>
              </a:rPr>
              <a:t>10th &amp; Florida Ave NW	821		1293.0 = 821 + 472</a:t>
            </a:r>
          </a:p>
          <a:p>
            <a:r>
              <a:rPr lang="en-US" sz="1600" dirty="0">
                <a:latin typeface="Consolas" panose="020B0609020204030204" pitchFamily="49" charset="0"/>
                <a:cs typeface="Consolas" panose="020B0609020204030204" pitchFamily="49" charset="0"/>
              </a:rPr>
              <a:t>10th &amp; Florida Ave NW	751		2044.0</a:t>
            </a:r>
          </a:p>
          <a:p>
            <a:r>
              <a:rPr lang="en-US" sz="1600" dirty="0">
                <a:latin typeface="Consolas" panose="020B0609020204030204" pitchFamily="49" charset="0"/>
                <a:cs typeface="Consolas" panose="020B0609020204030204" pitchFamily="49" charset="0"/>
              </a:rPr>
              <a:t>10th &amp; Florida Ave NW	1315		3359.0</a:t>
            </a:r>
          </a:p>
          <a:p>
            <a:r>
              <a:rPr lang="en-US" sz="1600" dirty="0">
                <a:latin typeface="Consolas" panose="020B0609020204030204" pitchFamily="49" charset="0"/>
                <a:cs typeface="Consolas" panose="020B0609020204030204" pitchFamily="49" charset="0"/>
              </a:rPr>
              <a:t>10th &amp; Florida Ave NW	1059		4418.0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5439432" y="6167969"/>
            <a:ext cx="3605282" cy="369332"/>
          </a:xfrm>
          <a:prstGeom prst="rect">
            <a:avLst/>
          </a:prstGeom>
          <a:noFill/>
        </p:spPr>
        <p:txBody>
          <a:bodyPr wrap="none" rtlCol="0">
            <a:spAutoFit/>
          </a:bodyPr>
          <a:lstStyle/>
          <a:p>
            <a:r>
              <a:rPr lang="en-US" dirty="0"/>
              <a:t>File:  ex_02_with_order_partition.sh</a:t>
            </a:r>
          </a:p>
        </p:txBody>
      </p:sp>
    </p:spTree>
    <p:extLst>
      <p:ext uri="{BB962C8B-B14F-4D97-AF65-F5344CB8AC3E}">
        <p14:creationId xmlns:p14="http://schemas.microsoft.com/office/powerpoint/2010/main" val="526542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Window spec with only ‘partition’</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510079" y="962025"/>
            <a:ext cx="8319595" cy="3785652"/>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start_station_total</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﻿10th &amp; E St NW			860	32987.0</a:t>
            </a:r>
          </a:p>
          <a:p>
            <a:r>
              <a:rPr lang="en-US" sz="1600" dirty="0">
                <a:latin typeface="Consolas" panose="020B0609020204030204" pitchFamily="49" charset="0"/>
                <a:cs typeface="Consolas" panose="020B0609020204030204" pitchFamily="49" charset="0"/>
              </a:rPr>
              <a:t>10th &amp; E St NW			412	32987.0</a:t>
            </a:r>
          </a:p>
          <a:p>
            <a:r>
              <a:rPr lang="en-US" sz="1600" dirty="0">
                <a:latin typeface="Consolas" panose="020B0609020204030204" pitchFamily="49" charset="0"/>
                <a:cs typeface="Consolas" panose="020B0609020204030204" pitchFamily="49" charset="0"/>
              </a:rPr>
              <a:t>10th &amp; E St NW			987	32987.0</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942	32987.0 = sum of values in partition</a:t>
            </a:r>
          </a:p>
          <a:p>
            <a:r>
              <a:rPr lang="en-US" sz="1600" b="1" dirty="0">
                <a:solidFill>
                  <a:schemeClr val="accent5">
                    <a:lumMod val="75000"/>
                  </a:schemeClr>
                </a:solidFill>
                <a:latin typeface="Consolas" panose="020B0609020204030204" pitchFamily="49" charset="0"/>
                <a:cs typeface="Consolas" panose="020B0609020204030204" pitchFamily="49" charset="0"/>
              </a:rPr>
              <a:t>10th &amp; Florida Ave NW	517	13321.0 = sum of values in partition</a:t>
            </a:r>
            <a:br>
              <a:rPr lang="en-US" sz="1600" b="1" dirty="0">
                <a:solidFill>
                  <a:schemeClr val="accent5">
                    <a:lumMod val="75000"/>
                  </a:schemeClr>
                </a:solidFill>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10th &amp; Florida Ave NW	672	13321.0</a:t>
            </a:r>
          </a:p>
          <a:p>
            <a:r>
              <a:rPr lang="en-US" sz="1600" dirty="0">
                <a:latin typeface="Consolas" panose="020B0609020204030204" pitchFamily="49" charset="0"/>
                <a:cs typeface="Consolas" panose="020B0609020204030204" pitchFamily="49" charset="0"/>
              </a:rPr>
              <a:t>10th &amp; Florida Ave NW	751	13321.0</a:t>
            </a:r>
          </a:p>
          <a:p>
            <a:r>
              <a:rPr lang="en-US" sz="1600" dirty="0">
                <a:latin typeface="Consolas" panose="020B0609020204030204" pitchFamily="49" charset="0"/>
                <a:cs typeface="Consolas" panose="020B0609020204030204" pitchFamily="49" charset="0"/>
              </a:rPr>
              <a:t>10th &amp; Florida Ave NW	893	13321.0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5985969" y="6246296"/>
            <a:ext cx="2973635" cy="369332"/>
          </a:xfrm>
          <a:prstGeom prst="rect">
            <a:avLst/>
          </a:prstGeom>
          <a:noFill/>
        </p:spPr>
        <p:txBody>
          <a:bodyPr wrap="none" rtlCol="0">
            <a:spAutoFit/>
          </a:bodyPr>
          <a:lstStyle/>
          <a:p>
            <a:r>
              <a:rPr lang="en-US" dirty="0"/>
              <a:t>File:  ex_03_with_partition.sh</a:t>
            </a:r>
          </a:p>
        </p:txBody>
      </p:sp>
    </p:spTree>
    <p:extLst>
      <p:ext uri="{BB962C8B-B14F-4D97-AF65-F5344CB8AC3E}">
        <p14:creationId xmlns:p14="http://schemas.microsoft.com/office/powerpoint/2010/main" val="64624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Window with percentage of partition total</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016758"/>
          </a:xfrm>
          <a:prstGeom prst="rect">
            <a:avLst/>
          </a:prstGeom>
          <a:noFill/>
        </p:spPr>
        <p:txBody>
          <a:bodyPr wrap="square" rtlCol="0">
            <a:spAutoFit/>
          </a:bodyPr>
          <a:lstStyle/>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start_terminal_total</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round((duration/SUM(duration) </a:t>
            </a:r>
          </a:p>
          <a:p>
            <a:r>
              <a:rPr lang="en-US" sz="1600" dirty="0">
                <a:latin typeface="Consolas" panose="020B0609020204030204" pitchFamily="49" charset="0"/>
                <a:cs typeface="Consolas" panose="020B0609020204030204" pitchFamily="49" charset="0"/>
              </a:rPr>
              <a:t>    OVER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 100, 2) AS </a:t>
            </a:r>
            <a:r>
              <a:rPr lang="en-US" sz="1600" dirty="0" err="1">
                <a:latin typeface="Consolas" panose="020B0609020204030204" pitchFamily="49" charset="0"/>
                <a:cs typeface="Consolas" panose="020B0609020204030204" pitchFamily="49" charset="0"/>
              </a:rPr>
              <a:t>pct_of_time</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ORDER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pct_of_time</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 ﻿</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2191		32987.0	6.64</a:t>
            </a:r>
          </a:p>
          <a:p>
            <a:r>
              <a:rPr lang="en-US" sz="1600" dirty="0">
                <a:latin typeface="Consolas" panose="020B0609020204030204" pitchFamily="49" charset="0"/>
                <a:cs typeface="Consolas" panose="020B0609020204030204" pitchFamily="49" charset="0"/>
              </a:rPr>
              <a:t>10th &amp; E St NW			2526		32987.0	7.66</a:t>
            </a:r>
          </a:p>
          <a:p>
            <a:r>
              <a:rPr lang="en-US" sz="1600" dirty="0">
                <a:latin typeface="Consolas" panose="020B0609020204030204" pitchFamily="49" charset="0"/>
                <a:cs typeface="Consolas" panose="020B0609020204030204" pitchFamily="49" charset="0"/>
              </a:rPr>
              <a:t>10th &amp; E St NW			3335		32987.0	10.11</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7084		32987.0	21.48</a:t>
            </a:r>
          </a:p>
          <a:p>
            <a:r>
              <a:rPr lang="en-US" sz="1600" b="1" dirty="0">
                <a:solidFill>
                  <a:schemeClr val="accent5">
                    <a:lumMod val="75000"/>
                  </a:schemeClr>
                </a:solidFill>
                <a:latin typeface="Consolas" panose="020B0609020204030204" pitchFamily="49" charset="0"/>
                <a:cs typeface="Consolas" panose="020B0609020204030204" pitchFamily="49" charset="0"/>
              </a:rPr>
              <a:t>10th &amp; Florida Ave NW	118		13321.0	0.89</a:t>
            </a:r>
          </a:p>
          <a:p>
            <a:r>
              <a:rPr lang="en-US" sz="1600" dirty="0">
                <a:latin typeface="Consolas" panose="020B0609020204030204" pitchFamily="49" charset="0"/>
                <a:cs typeface="Consolas" panose="020B0609020204030204" pitchFamily="49" charset="0"/>
              </a:rPr>
              <a:t>10th &amp; Florida Ave NW	294		13321.0	2.21</a:t>
            </a:r>
          </a:p>
          <a:p>
            <a:r>
              <a:rPr lang="en-US" sz="1600" dirty="0">
                <a:latin typeface="Consolas" panose="020B0609020204030204" pitchFamily="49" charset="0"/>
                <a:cs typeface="Consolas" panose="020B0609020204030204" pitchFamily="49" charset="0"/>
              </a:rPr>
              <a:t>10th &amp; Florida Ave NW	419		13321.0	3.15</a:t>
            </a:r>
          </a:p>
          <a:p>
            <a:r>
              <a:rPr lang="en-US" sz="1600" dirty="0">
                <a:latin typeface="Consolas" panose="020B0609020204030204" pitchFamily="49" charset="0"/>
                <a:cs typeface="Consolas" panose="020B0609020204030204" pitchFamily="49" charset="0"/>
              </a:rPr>
              <a:t>10th &amp; Florida Ave NW	472		13321.0	3.54</a:t>
            </a:r>
          </a:p>
          <a:p>
            <a:r>
              <a:rPr lang="en-US" sz="1600" dirty="0">
                <a:latin typeface="Consolas" panose="020B0609020204030204" pitchFamily="49" charset="0"/>
                <a:cs typeface="Consolas" panose="020B0609020204030204" pitchFamily="49" charset="0"/>
              </a:rPr>
              <a:t>10th &amp; Florida Ave NW	517		13321.0	3.88</a:t>
            </a: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144883" cy="369332"/>
          </a:xfrm>
          <a:prstGeom prst="rect">
            <a:avLst/>
          </a:prstGeom>
          <a:noFill/>
        </p:spPr>
        <p:txBody>
          <a:bodyPr wrap="none" rtlCol="0">
            <a:spAutoFit/>
          </a:bodyPr>
          <a:lstStyle/>
          <a:p>
            <a:r>
              <a:rPr lang="en-US" dirty="0"/>
              <a:t>File: ex_04_2_win.sh</a:t>
            </a:r>
          </a:p>
        </p:txBody>
      </p:sp>
    </p:spTree>
    <p:extLst>
      <p:ext uri="{BB962C8B-B14F-4D97-AF65-F5344CB8AC3E}">
        <p14:creationId xmlns:p14="http://schemas.microsoft.com/office/powerpoint/2010/main" val="265577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Row number on each </a:t>
            </a:r>
            <a:r>
              <a:rPr lang="en-US" sz="3000" dirty="0" err="1">
                <a:solidFill>
                  <a:srgbClr val="4CB3E7"/>
                </a:solidFill>
                <a:latin typeface="Helvetica Neue Light"/>
                <a:ea typeface="Helvetica Neue Light"/>
                <a:cs typeface="Helvetica Neue Light"/>
                <a:sym typeface="Helvetica Neue Light"/>
              </a:rPr>
              <a:t>start_station</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4524315"/>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ROW_NUMBER()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row_number</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 ﻿</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2018-01-28 17:17:56	791		25</a:t>
            </a:r>
          </a:p>
          <a:p>
            <a:r>
              <a:rPr lang="en-US" sz="1600" dirty="0">
                <a:latin typeface="Consolas" panose="020B0609020204030204" pitchFamily="49" charset="0"/>
                <a:cs typeface="Consolas" panose="020B0609020204030204" pitchFamily="49" charset="0"/>
              </a:rPr>
              <a:t>10th &amp; E St NW			2018-01-29 15:46:25	630		26</a:t>
            </a:r>
          </a:p>
          <a:p>
            <a:r>
              <a:rPr lang="en-US" sz="1600" dirty="0">
                <a:latin typeface="Consolas" panose="020B0609020204030204" pitchFamily="49" charset="0"/>
                <a:cs typeface="Consolas" panose="020B0609020204030204" pitchFamily="49" charset="0"/>
              </a:rPr>
              <a:t>10th &amp; E St NW			2018-01-30 17:34:53	798		27</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2018-01-31 15:38:12	1211		28</a:t>
            </a:r>
          </a:p>
          <a:p>
            <a:r>
              <a:rPr lang="en-US" sz="1600" b="1" dirty="0">
                <a:solidFill>
                  <a:schemeClr val="accent5">
                    <a:lumMod val="75000"/>
                  </a:schemeClr>
                </a:solidFill>
                <a:latin typeface="Consolas" panose="020B0609020204030204" pitchFamily="49" charset="0"/>
                <a:cs typeface="Consolas" panose="020B0609020204030204" pitchFamily="49" charset="0"/>
              </a:rPr>
              <a:t>10th &amp; Florida Ave NW	2018-01-01 14:55:34	472		1</a:t>
            </a:r>
          </a:p>
          <a:p>
            <a:r>
              <a:rPr lang="en-US" sz="1600" dirty="0">
                <a:latin typeface="Consolas" panose="020B0609020204030204" pitchFamily="49" charset="0"/>
                <a:cs typeface="Consolas" panose="020B0609020204030204" pitchFamily="49" charset="0"/>
              </a:rPr>
              <a:t>10th &amp; Florida Ave NW	2018-01-02 07:13:39	821		2</a:t>
            </a:r>
          </a:p>
          <a:p>
            <a:r>
              <a:rPr lang="en-US" sz="1600" dirty="0">
                <a:latin typeface="Consolas" panose="020B0609020204030204" pitchFamily="49" charset="0"/>
                <a:cs typeface="Consolas" panose="020B0609020204030204" pitchFamily="49" charset="0"/>
              </a:rPr>
              <a:t>10th &amp; Florida Ave NW	2018-01-10 07:48:49	751		3</a:t>
            </a:r>
          </a:p>
          <a:p>
            <a:r>
              <a:rPr lang="en-US" sz="1600" dirty="0">
                <a:latin typeface="Consolas" panose="020B0609020204030204" pitchFamily="49" charset="0"/>
                <a:cs typeface="Consolas" panose="020B0609020204030204" pitchFamily="49" charset="0"/>
              </a:rPr>
              <a:t>10th &amp; Florida Ave NW	2018-01-10 13:14:26	1315		4</a:t>
            </a:r>
          </a:p>
          <a:p>
            <a:r>
              <a:rPr lang="en-US" sz="1600" dirty="0">
                <a:latin typeface="Consolas" panose="020B0609020204030204" pitchFamily="49" charset="0"/>
                <a:cs typeface="Consolas" panose="020B0609020204030204" pitchFamily="49" charset="0"/>
              </a:rPr>
              <a:t>10th &amp; Florida Ave NW	2018-01-12 08:15:30	1059		5</a:t>
            </a: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478499" cy="369332"/>
          </a:xfrm>
          <a:prstGeom prst="rect">
            <a:avLst/>
          </a:prstGeom>
          <a:noFill/>
        </p:spPr>
        <p:txBody>
          <a:bodyPr wrap="none" rtlCol="0">
            <a:spAutoFit/>
          </a:bodyPr>
          <a:lstStyle/>
          <a:p>
            <a:r>
              <a:rPr lang="en-US" dirty="0"/>
              <a:t>File: ex_05_row_num.sh</a:t>
            </a:r>
          </a:p>
        </p:txBody>
      </p:sp>
    </p:spTree>
    <p:extLst>
      <p:ext uri="{BB962C8B-B14F-4D97-AF65-F5344CB8AC3E}">
        <p14:creationId xmlns:p14="http://schemas.microsoft.com/office/powerpoint/2010/main" val="20761352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First 2 rides for </a:t>
            </a:r>
            <a:r>
              <a:rPr lang="en-US" sz="3000" dirty="0" err="1">
                <a:solidFill>
                  <a:srgbClr val="4CB3E7"/>
                </a:solidFill>
                <a:latin typeface="Helvetica Neue Light"/>
                <a:ea typeface="Helvetica Neue Light"/>
                <a:cs typeface="Helvetica Neue Light"/>
                <a:sym typeface="Helvetica Neue Light"/>
              </a:rPr>
              <a:t>each_station</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262979"/>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 *</a:t>
            </a:r>
          </a:p>
          <a:p>
            <a:r>
              <a:rPr lang="en-US" sz="1600" dirty="0">
                <a:latin typeface="Consolas" panose="020B0609020204030204" pitchFamily="49" charset="0"/>
                <a:cs typeface="Consolas" panose="020B0609020204030204" pitchFamily="49" charset="0"/>
              </a:rPr>
              <a:t>FROM (</a:t>
            </a:r>
          </a:p>
          <a:p>
            <a:r>
              <a:rPr lang="en-US" sz="1600" dirty="0">
                <a:latin typeface="Consolas" panose="020B0609020204030204" pitchFamily="49" charset="0"/>
                <a:cs typeface="Consolas" panose="020B0609020204030204" pitchFamily="49" charset="0"/>
              </a:rPr>
              <a:t>  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ROW_NUMBER()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row_number</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  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 q1</a:t>
            </a:r>
          </a:p>
          <a:p>
            <a:r>
              <a:rPr lang="en-US" sz="1600" dirty="0">
                <a:latin typeface="Consolas" panose="020B0609020204030204" pitchFamily="49" charset="0"/>
                <a:cs typeface="Consolas" panose="020B0609020204030204" pitchFamily="49" charset="0"/>
              </a:rPr>
              <a:t>WHERE </a:t>
            </a:r>
            <a:r>
              <a:rPr lang="en-US" sz="1600" dirty="0" err="1">
                <a:latin typeface="Consolas" panose="020B0609020204030204" pitchFamily="49" charset="0"/>
                <a:cs typeface="Consolas" panose="020B0609020204030204" pitchFamily="49" charset="0"/>
              </a:rPr>
              <a:t>row_number</a:t>
            </a:r>
            <a:r>
              <a:rPr lang="en-US" sz="1600" dirty="0">
                <a:latin typeface="Consolas" panose="020B0609020204030204" pitchFamily="49" charset="0"/>
                <a:cs typeface="Consolas" panose="020B0609020204030204" pitchFamily="49" charset="0"/>
              </a:rPr>
              <a:t> &lt; 3; ﻿</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a:t>
            </a:r>
            <a:r>
              <a:rPr lang="en-US" sz="1600" dirty="0">
                <a:solidFill>
                  <a:schemeClr val="accent6">
                    <a:lumMod val="50000"/>
                  </a:schemeClr>
                </a:solidFill>
                <a:latin typeface="Consolas" panose="020B0609020204030204" pitchFamily="49" charset="0"/>
                <a:cs typeface="Consolas" panose="020B0609020204030204" pitchFamily="49" charset="0"/>
              </a:rPr>
              <a:t>10th &amp; Monroe St NE				2018-01-02 18:16:02	157		1</a:t>
            </a:r>
          </a:p>
          <a:p>
            <a:r>
              <a:rPr lang="en-US" sz="1600" dirty="0">
                <a:solidFill>
                  <a:schemeClr val="accent6">
                    <a:lumMod val="50000"/>
                  </a:schemeClr>
                </a:solidFill>
                <a:latin typeface="Consolas" panose="020B0609020204030204" pitchFamily="49" charset="0"/>
                <a:cs typeface="Consolas" panose="020B0609020204030204" pitchFamily="49" charset="0"/>
              </a:rPr>
              <a:t>10th &amp; Monroe St NE				2018-01-07 16:19:17	894		2</a:t>
            </a:r>
          </a:p>
          <a:p>
            <a:r>
              <a:rPr lang="en-US" sz="1600" dirty="0">
                <a:solidFill>
                  <a:schemeClr val="accent5">
                    <a:lumMod val="75000"/>
                  </a:schemeClr>
                </a:solidFill>
                <a:latin typeface="Consolas" panose="020B0609020204030204" pitchFamily="49" charset="0"/>
                <a:cs typeface="Consolas" panose="020B0609020204030204" pitchFamily="49" charset="0"/>
              </a:rPr>
              <a:t>10th &amp; U St NW					2018-01-05 20:19:50	412		1</a:t>
            </a:r>
          </a:p>
          <a:p>
            <a:r>
              <a:rPr lang="en-US" sz="1600" dirty="0">
                <a:solidFill>
                  <a:schemeClr val="accent5">
                    <a:lumMod val="75000"/>
                  </a:schemeClr>
                </a:solidFill>
                <a:latin typeface="Consolas" panose="020B0609020204030204" pitchFamily="49" charset="0"/>
                <a:cs typeface="Consolas" panose="020B0609020204030204" pitchFamily="49" charset="0"/>
              </a:rPr>
              <a:t>10th &amp; U St NW					2018-01-08 23:22:07	290		2</a:t>
            </a:r>
          </a:p>
          <a:p>
            <a:r>
              <a:rPr lang="en-US" sz="1600" dirty="0">
                <a:latin typeface="Consolas" panose="020B0609020204030204" pitchFamily="49" charset="0"/>
                <a:cs typeface="Consolas" panose="020B0609020204030204" pitchFamily="49" charset="0"/>
              </a:rPr>
              <a:t>10th St &amp; Constitution Ave NW	2018-01-02 09:49:08	1937		1</a:t>
            </a:r>
          </a:p>
          <a:p>
            <a:r>
              <a:rPr lang="en-US" sz="1600" dirty="0">
                <a:latin typeface="Consolas" panose="020B0609020204030204" pitchFamily="49" charset="0"/>
                <a:cs typeface="Consolas" panose="020B0609020204030204" pitchFamily="49" charset="0"/>
              </a:rPr>
              <a:t>10th St &amp; Constitution Ave NW	2018-01-02 15:50:59	761		2</a:t>
            </a:r>
          </a:p>
          <a:p>
            <a:r>
              <a:rPr lang="en-US" sz="1600" dirty="0">
                <a:latin typeface="Consolas" panose="020B0609020204030204" pitchFamily="49" charset="0"/>
                <a:cs typeface="Consolas" panose="020B0609020204030204" pitchFamily="49" charset="0"/>
              </a:rPr>
              <a:t>10th St &amp; L'Enfant Plaza SW		2018-01-02 18:11:25	1318		1</a:t>
            </a:r>
          </a:p>
          <a:p>
            <a:r>
              <a:rPr lang="en-US" sz="1600" dirty="0">
                <a:latin typeface="Consolas" panose="020B0609020204030204" pitchFamily="49" charset="0"/>
                <a:cs typeface="Consolas" panose="020B0609020204030204" pitchFamily="49" charset="0"/>
              </a:rPr>
              <a:t>10th St &amp; L'Enfant Plaza SW		2018-01-05 17:07:49	1616		2</a:t>
            </a:r>
          </a:p>
          <a:p>
            <a:r>
              <a:rPr lang="en-US" sz="1600" dirty="0">
                <a:latin typeface="Consolas" panose="020B0609020204030204" pitchFamily="49" charset="0"/>
                <a:cs typeface="Consolas" panose="020B0609020204030204" pitchFamily="49" charset="0"/>
              </a:rPr>
              <a:t>11th &amp; F St NW					2018-01-04 07:12:44	196		1</a:t>
            </a:r>
          </a:p>
          <a:p>
            <a:r>
              <a:rPr lang="en-US" sz="1600" dirty="0">
                <a:latin typeface="Consolas" panose="020B0609020204030204" pitchFamily="49" charset="0"/>
                <a:cs typeface="Consolas" panose="020B0609020204030204" pitchFamily="49" charset="0"/>
              </a:rPr>
              <a:t>11th &amp; F St NW					2018-01-07 09:12:32	134		2</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657651" cy="369332"/>
          </a:xfrm>
          <a:prstGeom prst="rect">
            <a:avLst/>
          </a:prstGeom>
          <a:noFill/>
        </p:spPr>
        <p:txBody>
          <a:bodyPr wrap="none" rtlCol="0">
            <a:spAutoFit/>
          </a:bodyPr>
          <a:lstStyle/>
          <a:p>
            <a:r>
              <a:rPr lang="en-US" dirty="0"/>
              <a:t>File: ex_06_top_by_grp.sh</a:t>
            </a:r>
          </a:p>
        </p:txBody>
      </p:sp>
    </p:spTree>
    <p:extLst>
      <p:ext uri="{BB962C8B-B14F-4D97-AF65-F5344CB8AC3E}">
        <p14:creationId xmlns:p14="http://schemas.microsoft.com/office/powerpoint/2010/main" val="1569008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Ranking by minutes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262979"/>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SUBSTRING(</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1, 13) as </a:t>
            </a:r>
            <a:r>
              <a:rPr lang="en-US" sz="1600" dirty="0" err="1">
                <a:latin typeface="Consolas" panose="020B0609020204030204" pitchFamily="49" charset="0"/>
                <a:cs typeface="Consolas" panose="020B0609020204030204" pitchFamily="49" charset="0"/>
              </a:rPr>
              <a:t>time_slot</a:t>
            </a:r>
            <a:r>
              <a:rPr lang="en-US" sz="1600" dirty="0">
                <a:latin typeface="Consolas" panose="020B0609020204030204" pitchFamily="49" charset="0"/>
                <a:cs typeface="Consolas" panose="020B0609020204030204" pitchFamily="49" charset="0"/>
              </a:rPr>
              <a:t>, </a:t>
            </a:r>
          </a:p>
          <a:p>
            <a:r>
              <a:rPr lang="en-US" sz="1600" dirty="0">
                <a:latin typeface="Consolas" panose="020B0609020204030204" pitchFamily="49" charset="0"/>
                <a:cs typeface="Consolas" panose="020B0609020204030204" pitchFamily="49" charset="0"/>
              </a:rPr>
              <a:t>  RANK()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SUBSTRING(</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1, 13)) AS rank</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r>
              <a:rPr lang="en-US" sz="1600" dirty="0">
                <a:latin typeface="Consolas" panose="020B0609020204030204" pitchFamily="49" charset="0"/>
                <a:cs typeface="Consolas" panose="020B0609020204030204" pitchFamily="49" charset="0"/>
              </a:rPr>
              <a:t>;</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942	2018-01-03 00	1</a:t>
            </a:r>
          </a:p>
          <a:p>
            <a:r>
              <a:rPr lang="en-US" sz="1600" dirty="0">
                <a:latin typeface="Consolas" panose="020B0609020204030204" pitchFamily="49" charset="0"/>
                <a:cs typeface="Consolas" panose="020B0609020204030204" pitchFamily="49" charset="0"/>
              </a:rPr>
              <a:t>10th &amp; E St NW	447	2018-01-06 16	2</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412	2018-01-08 14	3</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1054	2018-01-08 14	3</a:t>
            </a:r>
          </a:p>
          <a:p>
            <a:r>
              <a:rPr lang="en-US" sz="1600" b="1" dirty="0">
                <a:solidFill>
                  <a:schemeClr val="accent4">
                    <a:lumMod val="75000"/>
                  </a:schemeClr>
                </a:solidFill>
                <a:latin typeface="Consolas" panose="020B0609020204030204" pitchFamily="49" charset="0"/>
                <a:cs typeface="Consolas" panose="020B0609020204030204" pitchFamily="49" charset="0"/>
              </a:rPr>
              <a:t>10th &amp; E St NW	503	2018-01-11 00	5 &lt;- there is no rank 4.</a:t>
            </a:r>
          </a:p>
          <a:p>
            <a:r>
              <a:rPr lang="en-US" sz="1600" dirty="0">
                <a:latin typeface="Consolas" panose="020B0609020204030204" pitchFamily="49" charset="0"/>
                <a:cs typeface="Consolas" panose="020B0609020204030204" pitchFamily="49" charset="0"/>
              </a:rPr>
              <a:t>10th &amp; E St NW	2191	2018-01-11 15	6</a:t>
            </a:r>
          </a:p>
          <a:p>
            <a:r>
              <a:rPr lang="en-US" sz="1600" dirty="0">
                <a:latin typeface="Consolas" panose="020B0609020204030204" pitchFamily="49" charset="0"/>
                <a:cs typeface="Consolas" panose="020B0609020204030204" pitchFamily="49" charset="0"/>
              </a:rPr>
              <a:t>10th &amp; E St NW	2526	2018-01-12 13	7</a:t>
            </a:r>
          </a:p>
          <a:p>
            <a:r>
              <a:rPr lang="en-US" sz="1600" dirty="0">
                <a:latin typeface="Consolas" panose="020B0609020204030204" pitchFamily="49" charset="0"/>
                <a:cs typeface="Consolas" panose="020B0609020204030204" pitchFamily="49" charset="0"/>
              </a:rPr>
              <a:t>10th &amp; E St NW	390	2018-01-12 16	8</a:t>
            </a:r>
          </a:p>
          <a:p>
            <a:r>
              <a:rPr lang="en-US" sz="1600" dirty="0">
                <a:latin typeface="Consolas" panose="020B0609020204030204" pitchFamily="49" charset="0"/>
                <a:cs typeface="Consolas" panose="020B0609020204030204" pitchFamily="49" charset="0"/>
              </a:rPr>
              <a:t>10th &amp; E St NW	334	2018-01-15 15	9</a:t>
            </a:r>
          </a:p>
          <a:p>
            <a:r>
              <a:rPr lang="en-US" sz="1600" dirty="0">
                <a:latin typeface="Consolas" panose="020B0609020204030204" pitchFamily="49" charset="0"/>
                <a:cs typeface="Consolas" panose="020B0609020204030204" pitchFamily="49" charset="0"/>
              </a:rPr>
              <a:t>10th &amp; E St NW	563	2018-01-16 18	10</a:t>
            </a:r>
          </a:p>
          <a:p>
            <a:r>
              <a:rPr lang="en-US" sz="1600" dirty="0">
                <a:latin typeface="Consolas" panose="020B0609020204030204" pitchFamily="49" charset="0"/>
                <a:cs typeface="Consolas" panose="020B0609020204030204" pitchFamily="49" charset="0"/>
              </a:rPr>
              <a:t>10th &amp; E St NW	1925	2018-01-17 18	11</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1984646" cy="369332"/>
          </a:xfrm>
          <a:prstGeom prst="rect">
            <a:avLst/>
          </a:prstGeom>
          <a:noFill/>
        </p:spPr>
        <p:txBody>
          <a:bodyPr wrap="none" rtlCol="0">
            <a:spAutoFit/>
          </a:bodyPr>
          <a:lstStyle/>
          <a:p>
            <a:r>
              <a:rPr lang="en-US" dirty="0"/>
              <a:t>File: ex_07_rank.sh</a:t>
            </a:r>
          </a:p>
        </p:txBody>
      </p:sp>
    </p:spTree>
    <p:extLst>
      <p:ext uri="{BB962C8B-B14F-4D97-AF65-F5344CB8AC3E}">
        <p14:creationId xmlns:p14="http://schemas.microsoft.com/office/powerpoint/2010/main" val="4231339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Dense ranking by minutes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509200"/>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SUBSTRING(</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1, 13) as </a:t>
            </a:r>
            <a:r>
              <a:rPr lang="en-US" sz="1600" dirty="0" err="1">
                <a:latin typeface="Consolas" panose="020B0609020204030204" pitchFamily="49" charset="0"/>
                <a:cs typeface="Consolas" panose="020B0609020204030204" pitchFamily="49" charset="0"/>
              </a:rPr>
              <a:t>time_slot</a:t>
            </a:r>
            <a:r>
              <a:rPr lang="en-US" sz="1600" dirty="0">
                <a:latin typeface="Consolas" panose="020B0609020204030204" pitchFamily="49" charset="0"/>
                <a:cs typeface="Consolas" panose="020B0609020204030204" pitchFamily="49" charset="0"/>
              </a:rPr>
              <a:t>, </a:t>
            </a:r>
          </a:p>
          <a:p>
            <a:r>
              <a:rPr lang="en-US" sz="1600" dirty="0">
                <a:latin typeface="Consolas" panose="020B0609020204030204" pitchFamily="49" charset="0"/>
                <a:cs typeface="Consolas" panose="020B0609020204030204" pitchFamily="49" charset="0"/>
              </a:rPr>
              <a:t>  DENSE_RANK()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SUBSTRING(</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1, 13)) AS rank</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r>
              <a:rPr lang="en-US" sz="1600" dirty="0">
                <a:latin typeface="Consolas" panose="020B0609020204030204" pitchFamily="49" charset="0"/>
                <a:cs typeface="Consolas" panose="020B0609020204030204" pitchFamily="49" charset="0"/>
              </a:rPr>
              <a:t>;</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942	2018-01-03 00	1</a:t>
            </a:r>
          </a:p>
          <a:p>
            <a:r>
              <a:rPr lang="en-US" sz="1600" dirty="0">
                <a:latin typeface="Consolas" panose="020B0609020204030204" pitchFamily="49" charset="0"/>
                <a:cs typeface="Consolas" panose="020B0609020204030204" pitchFamily="49" charset="0"/>
              </a:rPr>
              <a:t>10th &amp; E St NW	447	2018-01-06 16	2</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412	2018-01-08 14	3</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1054	2018-01-08 14	3</a:t>
            </a:r>
          </a:p>
          <a:p>
            <a:r>
              <a:rPr lang="en-US" sz="1600" b="1" dirty="0">
                <a:solidFill>
                  <a:schemeClr val="accent4">
                    <a:lumMod val="75000"/>
                  </a:schemeClr>
                </a:solidFill>
                <a:latin typeface="Consolas" panose="020B0609020204030204" pitchFamily="49" charset="0"/>
                <a:cs typeface="Consolas" panose="020B0609020204030204" pitchFamily="49" charset="0"/>
              </a:rPr>
              <a:t>10th &amp; E St NW	503	2018-01-11 00	4 &lt;- Dense does not skip.</a:t>
            </a:r>
          </a:p>
          <a:p>
            <a:r>
              <a:rPr lang="en-US" sz="1600" dirty="0">
                <a:latin typeface="Consolas" panose="020B0609020204030204" pitchFamily="49" charset="0"/>
                <a:cs typeface="Consolas" panose="020B0609020204030204" pitchFamily="49" charset="0"/>
              </a:rPr>
              <a:t>10th &amp; E St NW	2191	2018-01-11 15	5</a:t>
            </a:r>
          </a:p>
          <a:p>
            <a:r>
              <a:rPr lang="en-US" sz="1600" dirty="0">
                <a:latin typeface="Consolas" panose="020B0609020204030204" pitchFamily="49" charset="0"/>
                <a:cs typeface="Consolas" panose="020B0609020204030204" pitchFamily="49" charset="0"/>
              </a:rPr>
              <a:t>10th &amp; E St NW	2526	2018-01-12 13	6</a:t>
            </a:r>
          </a:p>
          <a:p>
            <a:r>
              <a:rPr lang="en-US" sz="1600" dirty="0">
                <a:latin typeface="Consolas" panose="020B0609020204030204" pitchFamily="49" charset="0"/>
                <a:cs typeface="Consolas" panose="020B0609020204030204" pitchFamily="49" charset="0"/>
              </a:rPr>
              <a:t>10th &amp; E St NW	390	2018-01-12 16	7</a:t>
            </a:r>
          </a:p>
          <a:p>
            <a:r>
              <a:rPr lang="en-US" sz="1600" dirty="0">
                <a:latin typeface="Consolas" panose="020B0609020204030204" pitchFamily="49" charset="0"/>
                <a:cs typeface="Consolas" panose="020B0609020204030204" pitchFamily="49" charset="0"/>
              </a:rPr>
              <a:t>10th &amp; E St NW	334	2018-01-15 15	8</a:t>
            </a:r>
          </a:p>
          <a:p>
            <a:r>
              <a:rPr lang="en-US" sz="1600" dirty="0">
                <a:latin typeface="Consolas" panose="020B0609020204030204" pitchFamily="49" charset="0"/>
                <a:cs typeface="Consolas" panose="020B0609020204030204" pitchFamily="49" charset="0"/>
              </a:rPr>
              <a:t>10th &amp; E St NW	563	2018-01-16 18	9</a:t>
            </a:r>
          </a:p>
          <a:p>
            <a:r>
              <a:rPr lang="en-US" sz="1600" dirty="0">
                <a:latin typeface="Consolas" panose="020B0609020204030204" pitchFamily="49" charset="0"/>
                <a:cs typeface="Consolas" panose="020B0609020204030204" pitchFamily="49" charset="0"/>
              </a:rPr>
              <a:t>10th &amp; E St NW	1925	2018-01-17 18	10</a:t>
            </a:r>
          </a:p>
          <a:p>
            <a:r>
              <a:rPr lang="en-US" sz="1600" dirty="0">
                <a:latin typeface="Consolas" panose="020B0609020204030204" pitchFamily="49" charset="0"/>
                <a:cs typeface="Consolas" panose="020B0609020204030204" pitchFamily="49" charset="0"/>
              </a:rPr>
              <a:t>10th &amp; E St NW	1068	2018-01-18 14	11</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664319" cy="369332"/>
          </a:xfrm>
          <a:prstGeom prst="rect">
            <a:avLst/>
          </a:prstGeom>
          <a:noFill/>
        </p:spPr>
        <p:txBody>
          <a:bodyPr wrap="none" rtlCol="0">
            <a:spAutoFit/>
          </a:bodyPr>
          <a:lstStyle/>
          <a:p>
            <a:r>
              <a:rPr lang="en-US" dirty="0"/>
              <a:t>File: ex_08_dense_rank.sh</a:t>
            </a:r>
          </a:p>
        </p:txBody>
      </p:sp>
    </p:spTree>
    <p:extLst>
      <p:ext uri="{BB962C8B-B14F-4D97-AF65-F5344CB8AC3E}">
        <p14:creationId xmlns:p14="http://schemas.microsoft.com/office/powerpoint/2010/main" val="409897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The variation of duration between rides.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262979"/>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duration - LAG(duration, 1)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duration) AS delta</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r>
              <a:rPr lang="en-US" sz="1600" dirty="0">
                <a:latin typeface="Consolas" panose="020B0609020204030204" pitchFamily="49" charset="0"/>
                <a:cs typeface="Consolas" panose="020B0609020204030204" pitchFamily="49" charset="0"/>
              </a:rPr>
              <a:t>;</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a:t>
            </a:r>
            <a:r>
              <a:rPr lang="en-US" sz="1600" b="1" dirty="0">
                <a:solidFill>
                  <a:schemeClr val="accent4">
                    <a:lumMod val="75000"/>
                  </a:schemeClr>
                </a:solidFill>
                <a:latin typeface="Consolas" panose="020B0609020204030204" pitchFamily="49" charset="0"/>
                <a:cs typeface="Consolas" panose="020B0609020204030204" pitchFamily="49" charset="0"/>
              </a:rPr>
              <a:t>10th &amp; E St NW	1054		NULL &lt;- first row does not have lag.</a:t>
            </a:r>
          </a:p>
          <a:p>
            <a:r>
              <a:rPr lang="en-US" sz="1600" dirty="0">
                <a:latin typeface="Consolas" panose="020B0609020204030204" pitchFamily="49" charset="0"/>
                <a:cs typeface="Consolas" panose="020B0609020204030204" pitchFamily="49" charset="0"/>
              </a:rPr>
              <a:t>10th &amp; E St NW	1068		14.0</a:t>
            </a:r>
          </a:p>
          <a:p>
            <a:r>
              <a:rPr lang="en-US" sz="1600" dirty="0">
                <a:latin typeface="Consolas" panose="020B0609020204030204" pitchFamily="49" charset="0"/>
                <a:cs typeface="Consolas" panose="020B0609020204030204" pitchFamily="49" charset="0"/>
              </a:rPr>
              <a:t>10th &amp; E St NW	1211		143.0</a:t>
            </a:r>
          </a:p>
          <a:p>
            <a:r>
              <a:rPr lang="en-US" sz="1600" dirty="0">
                <a:latin typeface="Consolas" panose="020B0609020204030204" pitchFamily="49" charset="0"/>
                <a:cs typeface="Consolas" panose="020B0609020204030204" pitchFamily="49" charset="0"/>
              </a:rPr>
              <a:t>10th &amp; E St NW	1925		714.0</a:t>
            </a:r>
          </a:p>
          <a:p>
            <a:r>
              <a:rPr lang="en-US" sz="1600" dirty="0">
                <a:latin typeface="Consolas" panose="020B0609020204030204" pitchFamily="49" charset="0"/>
                <a:cs typeface="Consolas" panose="020B0609020204030204" pitchFamily="49" charset="0"/>
              </a:rPr>
              <a:t>10th &amp; E St NW	2191		266.0</a:t>
            </a:r>
          </a:p>
          <a:p>
            <a:r>
              <a:rPr lang="en-US" sz="1600" dirty="0">
                <a:latin typeface="Consolas" panose="020B0609020204030204" pitchFamily="49" charset="0"/>
                <a:cs typeface="Consolas" panose="020B0609020204030204" pitchFamily="49" charset="0"/>
              </a:rPr>
              <a:t>10th &amp; E St NW	2526		335.0</a:t>
            </a:r>
          </a:p>
          <a:p>
            <a:r>
              <a:rPr lang="en-US" sz="1600" dirty="0">
                <a:latin typeface="Consolas" panose="020B0609020204030204" pitchFamily="49" charset="0"/>
                <a:cs typeface="Consolas" panose="020B0609020204030204" pitchFamily="49" charset="0"/>
              </a:rPr>
              <a:t>10th &amp; E St NW	3335		809.0</a:t>
            </a:r>
          </a:p>
          <a:p>
            <a:r>
              <a:rPr lang="en-US" sz="1600" dirty="0">
                <a:latin typeface="Consolas" panose="020B0609020204030204" pitchFamily="49" charset="0"/>
                <a:cs typeface="Consolas" panose="020B0609020204030204" pitchFamily="49" charset="0"/>
              </a:rPr>
              <a:t>10th &amp; E St NW	334		-3001.0</a:t>
            </a:r>
          </a:p>
          <a:p>
            <a:r>
              <a:rPr lang="en-US" sz="1600" dirty="0">
                <a:latin typeface="Consolas" panose="020B0609020204030204" pitchFamily="49" charset="0"/>
                <a:cs typeface="Consolas" panose="020B0609020204030204" pitchFamily="49" charset="0"/>
              </a:rPr>
              <a:t>10th &amp; E St NW	381		47.0</a:t>
            </a:r>
          </a:p>
          <a:p>
            <a:r>
              <a:rPr lang="en-US" sz="1600" dirty="0">
                <a:latin typeface="Consolas" panose="020B0609020204030204" pitchFamily="49" charset="0"/>
                <a:cs typeface="Consolas" panose="020B0609020204030204" pitchFamily="49" charset="0"/>
              </a:rPr>
              <a:t>10th &amp; E St NW	381		0.0</a:t>
            </a:r>
          </a:p>
          <a:p>
            <a:r>
              <a:rPr lang="en-US" sz="1600" dirty="0">
                <a:latin typeface="Consolas" panose="020B0609020204030204" pitchFamily="49" charset="0"/>
                <a:cs typeface="Consolas" panose="020B0609020204030204" pitchFamily="49" charset="0"/>
              </a:rPr>
              <a:t>10th &amp; E St NW	390		9.0</a:t>
            </a:r>
          </a:p>
          <a:p>
            <a:r>
              <a:rPr lang="en-US" sz="1600" dirty="0">
                <a:latin typeface="Consolas" panose="020B0609020204030204" pitchFamily="49" charset="0"/>
                <a:cs typeface="Consolas" panose="020B0609020204030204" pitchFamily="49" charset="0"/>
              </a:rPr>
              <a:t>10th &amp; E St NW	401		11.0</a:t>
            </a:r>
          </a:p>
          <a:p>
            <a:r>
              <a:rPr lang="en-US" sz="1600" dirty="0">
                <a:latin typeface="Consolas" panose="020B0609020204030204" pitchFamily="49" charset="0"/>
                <a:cs typeface="Consolas" panose="020B0609020204030204" pitchFamily="49" charset="0"/>
              </a:rPr>
              <a:t>10th &amp; E St NW	412		11.0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1845120" cy="369332"/>
          </a:xfrm>
          <a:prstGeom prst="rect">
            <a:avLst/>
          </a:prstGeom>
          <a:noFill/>
        </p:spPr>
        <p:txBody>
          <a:bodyPr wrap="none" rtlCol="0">
            <a:spAutoFit/>
          </a:bodyPr>
          <a:lstStyle/>
          <a:p>
            <a:r>
              <a:rPr lang="en-US" dirty="0"/>
              <a:t>File: ex_09_lag.sh</a:t>
            </a:r>
          </a:p>
        </p:txBody>
      </p:sp>
    </p:spTree>
    <p:extLst>
      <p:ext uri="{BB962C8B-B14F-4D97-AF65-F5344CB8AC3E}">
        <p14:creationId xmlns:p14="http://schemas.microsoft.com/office/powerpoint/2010/main" val="10189617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Collecting previous and next record.</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755422"/>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LAG(duration) OVER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prev</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LEAD(duration) OVER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next</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ORDER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b="1" dirty="0">
                <a:solidFill>
                  <a:schemeClr val="accent4">
                    <a:lumMod val="75000"/>
                  </a:schemeClr>
                </a:solidFill>
                <a:latin typeface="Consolas" panose="020B0609020204030204" pitchFamily="49" charset="0"/>
                <a:cs typeface="Consolas" panose="020B0609020204030204" pitchFamily="49" charset="0"/>
              </a:rPr>
              <a:t>WINDOW </a:t>
            </a:r>
            <a:r>
              <a:rPr lang="en-US" sz="1600" b="1" dirty="0" err="1">
                <a:solidFill>
                  <a:schemeClr val="accent4">
                    <a:lumMod val="75000"/>
                  </a:schemeClr>
                </a:solidFill>
                <a:latin typeface="Consolas" panose="020B0609020204030204" pitchFamily="49" charset="0"/>
                <a:cs typeface="Consolas" panose="020B0609020204030204" pitchFamily="49" charset="0"/>
              </a:rPr>
              <a:t>window_spec</a:t>
            </a:r>
            <a:r>
              <a:rPr lang="en-US" sz="1600" b="1" dirty="0">
                <a:solidFill>
                  <a:schemeClr val="accent4">
                    <a:lumMod val="75000"/>
                  </a:schemeClr>
                </a:solidFill>
                <a:latin typeface="Consolas" panose="020B0609020204030204" pitchFamily="49" charset="0"/>
                <a:cs typeface="Consolas" panose="020B0609020204030204" pitchFamily="49" charset="0"/>
              </a:rPr>
              <a:t> AS (PARTITION BY </a:t>
            </a:r>
            <a:r>
              <a:rPr lang="en-US" sz="1600" b="1" dirty="0" err="1">
                <a:solidFill>
                  <a:schemeClr val="accent4">
                    <a:lumMod val="75000"/>
                  </a:schemeClr>
                </a:solidFill>
                <a:latin typeface="Consolas" panose="020B0609020204030204" pitchFamily="49" charset="0"/>
                <a:cs typeface="Consolas" panose="020B0609020204030204" pitchFamily="49" charset="0"/>
              </a:rPr>
              <a:t>start_station</a:t>
            </a:r>
            <a:r>
              <a:rPr lang="en-US" sz="1600" b="1" dirty="0">
                <a:solidFill>
                  <a:schemeClr val="accent4">
                    <a:lumMod val="75000"/>
                  </a:schemeClr>
                </a:solidFill>
                <a:latin typeface="Consolas" panose="020B0609020204030204" pitchFamily="49" charset="0"/>
                <a:cs typeface="Consolas" panose="020B0609020204030204" pitchFamily="49" charset="0"/>
              </a:rPr>
              <a:t> ORDER BY duration)</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Station					</a:t>
            </a:r>
            <a:r>
              <a:rPr lang="en-US" sz="1600" dirty="0" err="1">
                <a:latin typeface="Consolas" panose="020B0609020204030204" pitchFamily="49" charset="0"/>
                <a:cs typeface="Consolas" panose="020B0609020204030204" pitchFamily="49" charset="0"/>
              </a:rPr>
              <a:t>Curr</a:t>
            </a:r>
            <a:r>
              <a:rPr lang="en-US" sz="1600" dirty="0">
                <a:latin typeface="Consolas" panose="020B0609020204030204" pitchFamily="49" charset="0"/>
                <a:cs typeface="Consolas" panose="020B0609020204030204" pitchFamily="49" charset="0"/>
              </a:rPr>
              <a:t>		Last		Next				</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a:t>
            </a:r>
            <a:r>
              <a:rPr lang="en-US" sz="1600" b="1" i="1" u="sng" dirty="0">
                <a:solidFill>
                  <a:schemeClr val="accent6">
                    <a:lumMod val="50000"/>
                  </a:schemeClr>
                </a:solidFill>
                <a:latin typeface="Consolas" panose="020B0609020204030204" pitchFamily="49" charset="0"/>
                <a:cs typeface="Consolas" panose="020B0609020204030204" pitchFamily="49" charset="0"/>
              </a:rPr>
              <a:t>818</a:t>
            </a:r>
            <a:r>
              <a:rPr lang="en-US" sz="1600" dirty="0">
                <a:solidFill>
                  <a:schemeClr val="accent6">
                    <a:lumMod val="50000"/>
                  </a:schemeClr>
                </a:solidFill>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	798		823</a:t>
            </a:r>
          </a:p>
          <a:p>
            <a:r>
              <a:rPr lang="en-US" sz="1600" dirty="0">
                <a:latin typeface="Consolas" panose="020B0609020204030204" pitchFamily="49" charset="0"/>
                <a:cs typeface="Consolas" panose="020B0609020204030204" pitchFamily="49" charset="0"/>
              </a:rPr>
              <a:t>10th &amp; E St NW			823		</a:t>
            </a:r>
            <a:r>
              <a:rPr lang="en-US" sz="1600" b="1" i="1" u="sng" dirty="0">
                <a:solidFill>
                  <a:schemeClr val="accent6">
                    <a:lumMod val="50000"/>
                  </a:schemeClr>
                </a:solidFill>
                <a:latin typeface="Consolas" panose="020B0609020204030204" pitchFamily="49" charset="0"/>
                <a:cs typeface="Consolas" panose="020B0609020204030204" pitchFamily="49" charset="0"/>
              </a:rPr>
              <a:t>818</a:t>
            </a:r>
            <a:r>
              <a:rPr lang="en-US" sz="1600" dirty="0">
                <a:latin typeface="Consolas" panose="020B0609020204030204" pitchFamily="49" charset="0"/>
                <a:cs typeface="Consolas" panose="020B0609020204030204" pitchFamily="49" charset="0"/>
              </a:rPr>
              <a:t>		860</a:t>
            </a:r>
          </a:p>
          <a:p>
            <a:r>
              <a:rPr lang="en-US" sz="1600" dirty="0">
                <a:latin typeface="Consolas" panose="020B0609020204030204" pitchFamily="49" charset="0"/>
                <a:cs typeface="Consolas" panose="020B0609020204030204" pitchFamily="49" charset="0"/>
              </a:rPr>
              <a:t>10th &amp; E St NW			860		823		</a:t>
            </a:r>
            <a:r>
              <a:rPr lang="en-US" sz="1600" b="1" u="sng" dirty="0">
                <a:solidFill>
                  <a:schemeClr val="accent5">
                    <a:lumMod val="50000"/>
                  </a:schemeClr>
                </a:solidFill>
                <a:latin typeface="Consolas" panose="020B0609020204030204" pitchFamily="49" charset="0"/>
                <a:cs typeface="Consolas" panose="020B0609020204030204" pitchFamily="49" charset="0"/>
              </a:rPr>
              <a:t>942</a:t>
            </a:r>
          </a:p>
          <a:p>
            <a:r>
              <a:rPr lang="en-US" sz="1600" dirty="0">
                <a:latin typeface="Consolas" panose="020B0609020204030204" pitchFamily="49" charset="0"/>
                <a:cs typeface="Consolas" panose="020B0609020204030204" pitchFamily="49" charset="0"/>
              </a:rPr>
              <a:t>10th &amp; E St NW			</a:t>
            </a:r>
            <a:r>
              <a:rPr lang="en-US" sz="1600" b="1" u="sng" dirty="0">
                <a:solidFill>
                  <a:schemeClr val="accent5">
                    <a:lumMod val="50000"/>
                  </a:schemeClr>
                </a:solidFill>
                <a:latin typeface="Consolas" panose="020B0609020204030204" pitchFamily="49" charset="0"/>
                <a:cs typeface="Consolas" panose="020B0609020204030204" pitchFamily="49" charset="0"/>
              </a:rPr>
              <a:t>942</a:t>
            </a:r>
            <a:r>
              <a:rPr lang="en-US" sz="1600" dirty="0">
                <a:latin typeface="Consolas" panose="020B0609020204030204" pitchFamily="49" charset="0"/>
                <a:cs typeface="Consolas" panose="020B0609020204030204" pitchFamily="49" charset="0"/>
              </a:rPr>
              <a:t>		860		983</a:t>
            </a:r>
          </a:p>
          <a:p>
            <a:r>
              <a:rPr lang="en-US" sz="1600" dirty="0">
                <a:latin typeface="Consolas" panose="020B0609020204030204" pitchFamily="49" charset="0"/>
                <a:cs typeface="Consolas" panose="020B0609020204030204" pitchFamily="49" charset="0"/>
              </a:rPr>
              <a:t>10th &amp; E St NW			983		942		987</a:t>
            </a:r>
          </a:p>
          <a:p>
            <a:r>
              <a:rPr lang="en-US" sz="1600" dirty="0">
                <a:latin typeface="Consolas" panose="020B0609020204030204" pitchFamily="49" charset="0"/>
                <a:cs typeface="Consolas" panose="020B0609020204030204" pitchFamily="49" charset="0"/>
              </a:rPr>
              <a:t>10th &amp; E St NW			987		983		</a:t>
            </a:r>
            <a:r>
              <a:rPr lang="en-US" sz="1600" b="1" u="sng" dirty="0">
                <a:solidFill>
                  <a:schemeClr val="bg2">
                    <a:lumMod val="50000"/>
                  </a:schemeClr>
                </a:solidFill>
                <a:latin typeface="Consolas" panose="020B0609020204030204" pitchFamily="49" charset="0"/>
                <a:cs typeface="Consolas" panose="020B0609020204030204" pitchFamily="49" charset="0"/>
              </a:rPr>
              <a:t>NULL</a:t>
            </a:r>
            <a:r>
              <a:rPr lang="en-US" sz="1600" b="1" dirty="0">
                <a:solidFill>
                  <a:schemeClr val="bg2">
                    <a:lumMod val="50000"/>
                  </a:schemeClr>
                </a:solidFill>
                <a:latin typeface="Consolas" panose="020B0609020204030204" pitchFamily="49" charset="0"/>
                <a:cs typeface="Consolas" panose="020B0609020204030204" pitchFamily="49" charset="0"/>
              </a:rPr>
              <a:t> &lt;- No next on last rec</a:t>
            </a:r>
          </a:p>
          <a:p>
            <a:r>
              <a:rPr lang="en-US" sz="1600" dirty="0">
                <a:latin typeface="Consolas" panose="020B0609020204030204" pitchFamily="49" charset="0"/>
                <a:cs typeface="Consolas" panose="020B0609020204030204" pitchFamily="49" charset="0"/>
              </a:rPr>
              <a:t>10th &amp; Florida Ave NW	1039		</a:t>
            </a:r>
            <a:r>
              <a:rPr lang="en-US" sz="1600" b="1" u="sng" dirty="0">
                <a:solidFill>
                  <a:schemeClr val="bg2">
                    <a:lumMod val="50000"/>
                  </a:schemeClr>
                </a:solidFill>
                <a:latin typeface="Consolas" panose="020B0609020204030204" pitchFamily="49" charset="0"/>
                <a:cs typeface="Consolas" panose="020B0609020204030204" pitchFamily="49" charset="0"/>
              </a:rPr>
              <a:t>NULL</a:t>
            </a:r>
            <a:r>
              <a:rPr lang="en-US" sz="1600" dirty="0">
                <a:latin typeface="Consolas" panose="020B0609020204030204" pitchFamily="49" charset="0"/>
                <a:cs typeface="Consolas" panose="020B0609020204030204" pitchFamily="49" charset="0"/>
              </a:rPr>
              <a:t>		1059 &lt;- No previous on first rec.</a:t>
            </a:r>
          </a:p>
          <a:p>
            <a:r>
              <a:rPr lang="en-US" sz="1600" dirty="0">
                <a:latin typeface="Consolas" panose="020B0609020204030204" pitchFamily="49" charset="0"/>
                <a:cs typeface="Consolas" panose="020B0609020204030204" pitchFamily="49" charset="0"/>
              </a:rPr>
              <a:t>10th &amp; Florida Ave NW	1059		1039		1068</a:t>
            </a:r>
          </a:p>
          <a:p>
            <a:r>
              <a:rPr lang="en-US" sz="1600" dirty="0">
                <a:latin typeface="Consolas" panose="020B0609020204030204" pitchFamily="49" charset="0"/>
                <a:cs typeface="Consolas" panose="020B0609020204030204" pitchFamily="49" charset="0"/>
              </a:rPr>
              <a:t>10th &amp; Florida Ave NW	1068		1059		118</a:t>
            </a:r>
          </a:p>
          <a:p>
            <a:r>
              <a:rPr lang="en-US" sz="1600" dirty="0">
                <a:latin typeface="Consolas" panose="020B0609020204030204" pitchFamily="49" charset="0"/>
                <a:cs typeface="Consolas" panose="020B0609020204030204" pitchFamily="49" charset="0"/>
              </a:rPr>
              <a:t>10th &amp; Florida Ave NW	118		1068		1315</a:t>
            </a:r>
          </a:p>
          <a:p>
            <a:r>
              <a:rPr lang="en-US" sz="1600" dirty="0">
                <a:latin typeface="Consolas" panose="020B0609020204030204" pitchFamily="49" charset="0"/>
                <a:cs typeface="Consolas" panose="020B0609020204030204" pitchFamily="49" charset="0"/>
              </a:rPr>
              <a:t>10th &amp; Florida Ave NW	1315		118		294</a:t>
            </a:r>
          </a:p>
          <a:p>
            <a:r>
              <a:rPr lang="en-US" sz="1600" dirty="0">
                <a:latin typeface="Consolas" panose="020B0609020204030204" pitchFamily="49" charset="0"/>
                <a:cs typeface="Consolas" panose="020B0609020204030204" pitchFamily="49" charset="0"/>
              </a:rPr>
              <a:t>10th &amp; Florida Ave NW	294		1315		419</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361287" cy="369332"/>
          </a:xfrm>
          <a:prstGeom prst="rect">
            <a:avLst/>
          </a:prstGeom>
          <a:noFill/>
        </p:spPr>
        <p:txBody>
          <a:bodyPr wrap="none" rtlCol="0">
            <a:spAutoFit/>
          </a:bodyPr>
          <a:lstStyle/>
          <a:p>
            <a:r>
              <a:rPr lang="en-US" dirty="0"/>
              <a:t>File: ex_10_lead_lag.sh</a:t>
            </a:r>
          </a:p>
        </p:txBody>
      </p:sp>
    </p:spTree>
    <p:extLst>
      <p:ext uri="{BB962C8B-B14F-4D97-AF65-F5344CB8AC3E}">
        <p14:creationId xmlns:p14="http://schemas.microsoft.com/office/powerpoint/2010/main" val="665933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1800" dirty="0">
                <a:solidFill>
                  <a:srgbClr val="4CB3E7"/>
                </a:solidFill>
                <a:latin typeface="Helvetica Neue Light"/>
                <a:ea typeface="Helvetica Neue Light"/>
                <a:cs typeface="Helvetica Neue Light"/>
                <a:sym typeface="Helvetica Neue Light"/>
              </a:rPr>
              <a:t>1 – Advanced Hive SQL</a:t>
            </a:r>
          </a:p>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Common Table Expressions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8549120" cy="5078313"/>
          </a:xfrm>
          <a:prstGeom prst="rect">
            <a:avLst/>
          </a:prstGeom>
          <a:noFill/>
        </p:spPr>
        <p:txBody>
          <a:bodyPr wrap="square" rtlCol="0">
            <a:spAutoFit/>
          </a:bodyPr>
          <a:lstStyle/>
          <a:p>
            <a:r>
              <a:rPr lang="en-US" sz="2000" b="1" dirty="0"/>
              <a:t>Complex queries can get messy.</a:t>
            </a:r>
            <a:endParaRPr lang="en-US" sz="2000" dirty="0">
              <a:solidFill>
                <a:schemeClr val="accent5">
                  <a:lumMod val="75000"/>
                </a:schemeClr>
              </a:solidFill>
            </a:endParaRPr>
          </a:p>
          <a:p>
            <a:r>
              <a:rPr lang="en-US" sz="1600" b="1" dirty="0">
                <a:solidFill>
                  <a:schemeClr val="accent5">
                    <a:lumMod val="75000"/>
                  </a:schemeClr>
                </a:solidFill>
              </a:rPr>
              <a:t>SELECT </a:t>
            </a:r>
          </a:p>
          <a:p>
            <a:r>
              <a:rPr lang="en-US" sz="1600" b="1" dirty="0">
                <a:solidFill>
                  <a:schemeClr val="accent5">
                    <a:lumMod val="75000"/>
                  </a:schemeClr>
                </a:solidFill>
              </a:rPr>
              <a:t>    state, </a:t>
            </a:r>
          </a:p>
          <a:p>
            <a:r>
              <a:rPr lang="en-US" sz="1600" b="1" dirty="0">
                <a:solidFill>
                  <a:schemeClr val="accent5">
                    <a:lumMod val="75000"/>
                  </a:schemeClr>
                </a:solidFill>
              </a:rPr>
              <a:t>    sum(</a:t>
            </a:r>
            <a:r>
              <a:rPr lang="en-US" sz="1600" b="1" dirty="0" err="1">
                <a:solidFill>
                  <a:schemeClr val="accent5">
                    <a:lumMod val="75000"/>
                  </a:schemeClr>
                </a:solidFill>
              </a:rPr>
              <a:t>order_total</a:t>
            </a:r>
            <a:r>
              <a:rPr lang="en-US" sz="1600" b="1" dirty="0">
                <a:solidFill>
                  <a:schemeClr val="accent5">
                    <a:lumMod val="75000"/>
                  </a:schemeClr>
                </a:solidFill>
              </a:rPr>
              <a:t>) AS </a:t>
            </a:r>
            <a:r>
              <a:rPr lang="en-US" sz="1600" b="1" dirty="0" err="1">
                <a:solidFill>
                  <a:schemeClr val="accent5">
                    <a:lumMod val="75000"/>
                  </a:schemeClr>
                </a:solidFill>
              </a:rPr>
              <a:t>total_amount</a:t>
            </a:r>
            <a:endParaRPr lang="en-US" sz="1600" b="1" dirty="0">
              <a:solidFill>
                <a:schemeClr val="accent5">
                  <a:lumMod val="75000"/>
                </a:schemeClr>
              </a:solidFill>
            </a:endParaRPr>
          </a:p>
          <a:p>
            <a:r>
              <a:rPr lang="en-US" sz="1600" b="1" dirty="0">
                <a:solidFill>
                  <a:schemeClr val="accent5">
                    <a:lumMod val="75000"/>
                  </a:schemeClr>
                </a:solidFill>
              </a:rPr>
              <a:t>FROM (</a:t>
            </a:r>
          </a:p>
          <a:p>
            <a:r>
              <a:rPr lang="en-US" sz="1600" b="1" dirty="0">
                <a:solidFill>
                  <a:schemeClr val="accent3">
                    <a:lumMod val="75000"/>
                  </a:schemeClr>
                </a:solidFill>
              </a:rPr>
              <a:t>       SELECT</a:t>
            </a:r>
          </a:p>
          <a:p>
            <a:r>
              <a:rPr lang="en-US" sz="1600" b="1" dirty="0">
                <a:solidFill>
                  <a:schemeClr val="accent3">
                    <a:lumMod val="75000"/>
                  </a:schemeClr>
                </a:solidFill>
              </a:rPr>
              <a:t>        </a:t>
            </a:r>
            <a:r>
              <a:rPr lang="en-US" sz="1600" b="1" dirty="0" err="1">
                <a:solidFill>
                  <a:schemeClr val="accent3">
                    <a:lumMod val="75000"/>
                  </a:schemeClr>
                </a:solidFill>
              </a:rPr>
              <a:t>user.user_uid</a:t>
            </a:r>
            <a:r>
              <a:rPr lang="en-US" sz="1600" b="1" dirty="0">
                <a:solidFill>
                  <a:schemeClr val="accent3">
                    <a:lumMod val="75000"/>
                  </a:schemeClr>
                </a:solidFill>
              </a:rPr>
              <a:t>,</a:t>
            </a:r>
          </a:p>
          <a:p>
            <a:r>
              <a:rPr lang="en-US" sz="1600" b="1" dirty="0">
                <a:solidFill>
                  <a:schemeClr val="accent3">
                    <a:lumMod val="75000"/>
                  </a:schemeClr>
                </a:solidFill>
              </a:rPr>
              <a:t>        </a:t>
            </a:r>
            <a:r>
              <a:rPr lang="en-US" sz="1600" b="1" dirty="0" err="1">
                <a:solidFill>
                  <a:schemeClr val="accent3">
                    <a:lumMod val="75000"/>
                  </a:schemeClr>
                </a:solidFill>
              </a:rPr>
              <a:t>user.user_name</a:t>
            </a:r>
            <a:r>
              <a:rPr lang="en-US" sz="1600" b="1" dirty="0">
                <a:solidFill>
                  <a:schemeClr val="accent3">
                    <a:lumMod val="75000"/>
                  </a:schemeClr>
                </a:solidFill>
              </a:rPr>
              <a:t>,</a:t>
            </a:r>
          </a:p>
          <a:p>
            <a:r>
              <a:rPr lang="en-US" sz="1600" b="1" dirty="0">
                <a:solidFill>
                  <a:schemeClr val="accent3">
                    <a:lumMod val="75000"/>
                  </a:schemeClr>
                </a:solidFill>
              </a:rPr>
              <a:t>        </a:t>
            </a:r>
            <a:r>
              <a:rPr lang="en-US" sz="1600" b="1" dirty="0" err="1">
                <a:solidFill>
                  <a:schemeClr val="accent3">
                    <a:lumMod val="75000"/>
                  </a:schemeClr>
                </a:solidFill>
              </a:rPr>
              <a:t>user.state</a:t>
            </a:r>
            <a:r>
              <a:rPr lang="en-US" sz="1600" b="1" dirty="0">
                <a:solidFill>
                  <a:schemeClr val="accent3">
                    <a:lumMod val="75000"/>
                  </a:schemeClr>
                </a:solidFill>
              </a:rPr>
              <a:t> as state,</a:t>
            </a:r>
          </a:p>
          <a:p>
            <a:r>
              <a:rPr lang="en-US" sz="1600" b="1" dirty="0">
                <a:solidFill>
                  <a:schemeClr val="accent3">
                    <a:lumMod val="75000"/>
                  </a:schemeClr>
                </a:solidFill>
              </a:rPr>
              <a:t>        </a:t>
            </a:r>
            <a:r>
              <a:rPr lang="en-US" sz="1600" b="1" dirty="0" err="1">
                <a:solidFill>
                  <a:schemeClr val="accent3">
                    <a:lumMod val="75000"/>
                  </a:schemeClr>
                </a:solidFill>
              </a:rPr>
              <a:t>inv.total</a:t>
            </a:r>
            <a:r>
              <a:rPr lang="en-US" sz="1600" b="1" dirty="0">
                <a:solidFill>
                  <a:schemeClr val="accent3">
                    <a:lumMod val="75000"/>
                  </a:schemeClr>
                </a:solidFill>
              </a:rPr>
              <a:t> AS </a:t>
            </a:r>
            <a:r>
              <a:rPr lang="en-US" sz="1600" b="1" dirty="0" err="1">
                <a:solidFill>
                  <a:schemeClr val="accent3">
                    <a:lumMod val="75000"/>
                  </a:schemeClr>
                </a:solidFill>
              </a:rPr>
              <a:t>order_total</a:t>
            </a:r>
            <a:endParaRPr lang="en-US" sz="1600" b="1" dirty="0">
              <a:solidFill>
                <a:schemeClr val="accent3">
                  <a:lumMod val="75000"/>
                </a:schemeClr>
              </a:solidFill>
            </a:endParaRPr>
          </a:p>
          <a:p>
            <a:r>
              <a:rPr lang="en-US" sz="1600" b="1" dirty="0">
                <a:solidFill>
                  <a:schemeClr val="accent3">
                    <a:lumMod val="75000"/>
                  </a:schemeClr>
                </a:solidFill>
              </a:rPr>
              <a:t>    FROM </a:t>
            </a:r>
            <a:r>
              <a:rPr lang="en-US" sz="1600" b="1" dirty="0" err="1">
                <a:solidFill>
                  <a:schemeClr val="accent3">
                    <a:lumMod val="75000"/>
                  </a:schemeClr>
                </a:solidFill>
              </a:rPr>
              <a:t>tb_orders</a:t>
            </a:r>
            <a:r>
              <a:rPr lang="en-US" sz="1600" b="1" dirty="0">
                <a:solidFill>
                  <a:schemeClr val="accent3">
                    <a:lumMod val="75000"/>
                  </a:schemeClr>
                </a:solidFill>
              </a:rPr>
              <a:t> inv</a:t>
            </a:r>
          </a:p>
          <a:p>
            <a:r>
              <a:rPr lang="en-US" sz="1600" b="1" dirty="0">
                <a:solidFill>
                  <a:schemeClr val="accent3">
                    <a:lumMod val="75000"/>
                  </a:schemeClr>
                </a:solidFill>
              </a:rPr>
              <a:t>    LEFT JOIN </a:t>
            </a:r>
            <a:r>
              <a:rPr lang="en-US" sz="1600" b="1" dirty="0" err="1">
                <a:solidFill>
                  <a:schemeClr val="accent3">
                    <a:lumMod val="75000"/>
                  </a:schemeClr>
                </a:solidFill>
              </a:rPr>
              <a:t>tb_user</a:t>
            </a:r>
            <a:r>
              <a:rPr lang="en-US" sz="1600" b="1" dirty="0">
                <a:solidFill>
                  <a:schemeClr val="accent3">
                    <a:lumMod val="75000"/>
                  </a:schemeClr>
                </a:solidFill>
              </a:rPr>
              <a:t> user</a:t>
            </a:r>
          </a:p>
          <a:p>
            <a:r>
              <a:rPr lang="en-US" sz="1600" b="1" dirty="0">
                <a:solidFill>
                  <a:schemeClr val="accent3">
                    <a:lumMod val="75000"/>
                  </a:schemeClr>
                </a:solidFill>
              </a:rPr>
              <a:t>        ON  </a:t>
            </a:r>
            <a:r>
              <a:rPr lang="en-US" sz="1600" b="1" dirty="0" err="1">
                <a:solidFill>
                  <a:schemeClr val="accent3">
                    <a:lumMod val="75000"/>
                  </a:schemeClr>
                </a:solidFill>
              </a:rPr>
              <a:t>users.user_uid</a:t>
            </a:r>
            <a:r>
              <a:rPr lang="en-US" sz="1600" b="1" dirty="0">
                <a:solidFill>
                  <a:schemeClr val="accent3">
                    <a:lumMod val="75000"/>
                  </a:schemeClr>
                </a:solidFill>
              </a:rPr>
              <a:t> = </a:t>
            </a:r>
            <a:r>
              <a:rPr lang="en-US" sz="1600" b="1" dirty="0" err="1">
                <a:solidFill>
                  <a:schemeClr val="accent3">
                    <a:lumMod val="75000"/>
                  </a:schemeClr>
                </a:solidFill>
              </a:rPr>
              <a:t>inv.user_id</a:t>
            </a:r>
            <a:endParaRPr lang="en-US" sz="1600" b="1" dirty="0">
              <a:solidFill>
                <a:schemeClr val="accent3">
                  <a:lumMod val="75000"/>
                </a:schemeClr>
              </a:solidFill>
            </a:endParaRPr>
          </a:p>
          <a:p>
            <a:r>
              <a:rPr lang="en-US" sz="1600" b="1" dirty="0">
                <a:solidFill>
                  <a:schemeClr val="accent3">
                    <a:lumMod val="75000"/>
                  </a:schemeClr>
                </a:solidFill>
              </a:rPr>
              <a:t>    WHERE</a:t>
            </a:r>
          </a:p>
          <a:p>
            <a:r>
              <a:rPr lang="en-US" sz="1600" b="1" dirty="0">
                <a:solidFill>
                  <a:schemeClr val="accent3">
                    <a:lumMod val="75000"/>
                  </a:schemeClr>
                </a:solidFill>
              </a:rPr>
              <a:t>        </a:t>
            </a:r>
            <a:r>
              <a:rPr lang="en-US" sz="1600" b="1" dirty="0" err="1">
                <a:solidFill>
                  <a:schemeClr val="accent3">
                    <a:lumMod val="75000"/>
                  </a:schemeClr>
                </a:solidFill>
              </a:rPr>
              <a:t>users.user_uid</a:t>
            </a:r>
            <a:r>
              <a:rPr lang="en-US" sz="1600" b="1" dirty="0">
                <a:solidFill>
                  <a:schemeClr val="accent3">
                    <a:lumMod val="75000"/>
                  </a:schemeClr>
                </a:solidFill>
              </a:rPr>
              <a:t> IS NOT NULL</a:t>
            </a:r>
          </a:p>
          <a:p>
            <a:r>
              <a:rPr lang="en-US" sz="1600" b="1" dirty="0">
                <a:solidFill>
                  <a:schemeClr val="accent3">
                    <a:lumMod val="75000"/>
                  </a:schemeClr>
                </a:solidFill>
              </a:rPr>
              <a:t>        AND </a:t>
            </a:r>
          </a:p>
          <a:p>
            <a:r>
              <a:rPr lang="en-US" sz="1600" b="1" dirty="0">
                <a:solidFill>
                  <a:schemeClr val="accent3">
                    <a:lumMod val="75000"/>
                  </a:schemeClr>
                </a:solidFill>
              </a:rPr>
              <a:t>        </a:t>
            </a:r>
            <a:r>
              <a:rPr lang="en-US" sz="1600" b="1" dirty="0" err="1">
                <a:solidFill>
                  <a:schemeClr val="accent3">
                    <a:lumMod val="75000"/>
                  </a:schemeClr>
                </a:solidFill>
              </a:rPr>
              <a:t>inv.order_date</a:t>
            </a:r>
            <a:r>
              <a:rPr lang="en-US" sz="1600" b="1" dirty="0">
                <a:solidFill>
                  <a:schemeClr val="accent3">
                    <a:lumMod val="75000"/>
                  </a:schemeClr>
                </a:solidFill>
              </a:rPr>
              <a:t> = '2020-01-01'</a:t>
            </a:r>
          </a:p>
          <a:p>
            <a:r>
              <a:rPr lang="en-US" sz="1600" b="1" dirty="0">
                <a:solidFill>
                  <a:schemeClr val="accent5">
                    <a:lumMod val="75000"/>
                  </a:schemeClr>
                </a:solidFill>
              </a:rPr>
              <a:t>) q1</a:t>
            </a:r>
          </a:p>
          <a:p>
            <a:r>
              <a:rPr lang="en-US" sz="1600" b="1" dirty="0">
                <a:solidFill>
                  <a:schemeClr val="accent5">
                    <a:lumMod val="75000"/>
                  </a:schemeClr>
                </a:solidFill>
              </a:rPr>
              <a:t>GROUP BY q1.state</a:t>
            </a:r>
          </a:p>
          <a:p>
            <a:r>
              <a:rPr lang="en-US" sz="1600" b="1" dirty="0">
                <a:solidFill>
                  <a:schemeClr val="accent5">
                    <a:lumMod val="75000"/>
                  </a:schemeClr>
                </a:solidFill>
              </a:rPr>
              <a:t>ORDER BY q1.state;</a:t>
            </a:r>
          </a:p>
        </p:txBody>
      </p:sp>
    </p:spTree>
    <p:extLst>
      <p:ext uri="{BB962C8B-B14F-4D97-AF65-F5344CB8AC3E}">
        <p14:creationId xmlns:p14="http://schemas.microsoft.com/office/powerpoint/2010/main" val="20161188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Specifying custom window.</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262979"/>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tot</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ORDER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WINDOW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duration</a:t>
            </a:r>
          </a:p>
          <a:p>
            <a:r>
              <a:rPr lang="en-US" sz="1600" dirty="0">
                <a:latin typeface="Consolas" panose="020B0609020204030204" pitchFamily="49" charset="0"/>
                <a:cs typeface="Consolas" panose="020B0609020204030204" pitchFamily="49" charset="0"/>
              </a:rPr>
              <a:t>    ROWS BETWEEN UNBOUNDED PRECEDING AND 1 PRECEDING);</a:t>
            </a:r>
          </a:p>
          <a:p>
            <a:endParaRPr lang="en-US" sz="1600" dirty="0">
              <a:latin typeface="Consolas" panose="020B0609020204030204" pitchFamily="49" charset="0"/>
              <a:cs typeface="Consolas" panose="020B0609020204030204" pitchFamily="49" charset="0"/>
            </a:endParaRP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1054		NULL</a:t>
            </a:r>
          </a:p>
          <a:p>
            <a:r>
              <a:rPr lang="en-US" sz="1600" dirty="0">
                <a:latin typeface="Consolas" panose="020B0609020204030204" pitchFamily="49" charset="0"/>
                <a:cs typeface="Consolas" panose="020B0609020204030204" pitchFamily="49" charset="0"/>
              </a:rPr>
              <a:t>10th &amp; E St NW	1068		1054.0 = 1054</a:t>
            </a:r>
          </a:p>
          <a:p>
            <a:r>
              <a:rPr lang="en-US" sz="1600" dirty="0">
                <a:latin typeface="Consolas" panose="020B0609020204030204" pitchFamily="49" charset="0"/>
                <a:cs typeface="Consolas" panose="020B0609020204030204" pitchFamily="49" charset="0"/>
              </a:rPr>
              <a:t>10th &amp; E St NW	1211		2122.0 = 1054 + 1068</a:t>
            </a:r>
          </a:p>
          <a:p>
            <a:r>
              <a:rPr lang="en-US" sz="1600" dirty="0">
                <a:latin typeface="Consolas" panose="020B0609020204030204" pitchFamily="49" charset="0"/>
                <a:cs typeface="Consolas" panose="020B0609020204030204" pitchFamily="49" charset="0"/>
              </a:rPr>
              <a:t>10th &amp; E St NW	1925		3333.0 = 1054 + 1068 + 1211</a:t>
            </a:r>
          </a:p>
          <a:p>
            <a:r>
              <a:rPr lang="en-US" sz="1600" dirty="0">
                <a:latin typeface="Consolas" panose="020B0609020204030204" pitchFamily="49" charset="0"/>
                <a:cs typeface="Consolas" panose="020B0609020204030204" pitchFamily="49" charset="0"/>
              </a:rPr>
              <a:t>10th &amp; E St NW	2191		5258.0</a:t>
            </a:r>
          </a:p>
          <a:p>
            <a:r>
              <a:rPr lang="en-US" sz="1600" dirty="0">
                <a:latin typeface="Consolas" panose="020B0609020204030204" pitchFamily="49" charset="0"/>
                <a:cs typeface="Consolas" panose="020B0609020204030204" pitchFamily="49" charset="0"/>
              </a:rPr>
              <a:t>10th &amp; E St NW	2526		7449.0</a:t>
            </a:r>
          </a:p>
          <a:p>
            <a:r>
              <a:rPr lang="en-US" sz="1600" dirty="0">
                <a:latin typeface="Consolas" panose="020B0609020204030204" pitchFamily="49" charset="0"/>
                <a:cs typeface="Consolas" panose="020B0609020204030204" pitchFamily="49" charset="0"/>
              </a:rPr>
              <a:t>10th &amp; E St NW	3335		9975.0</a:t>
            </a:r>
          </a:p>
          <a:p>
            <a:r>
              <a:rPr lang="en-US" sz="1600" dirty="0">
                <a:latin typeface="Consolas" panose="020B0609020204030204" pitchFamily="49" charset="0"/>
                <a:cs typeface="Consolas" panose="020B0609020204030204" pitchFamily="49" charset="0"/>
              </a:rPr>
              <a:t>10th &amp; E St NW	334		13310.0</a:t>
            </a:r>
          </a:p>
          <a:p>
            <a:r>
              <a:rPr lang="en-US" sz="1600" dirty="0">
                <a:latin typeface="Consolas" panose="020B0609020204030204" pitchFamily="49" charset="0"/>
                <a:cs typeface="Consolas" panose="020B0609020204030204" pitchFamily="49" charset="0"/>
              </a:rPr>
              <a:t>10th &amp; E St NW	381		13644.0</a:t>
            </a:r>
          </a:p>
          <a:p>
            <a:r>
              <a:rPr lang="en-US" sz="1600" dirty="0">
                <a:latin typeface="Consolas" panose="020B0609020204030204" pitchFamily="49" charset="0"/>
                <a:cs typeface="Consolas" panose="020B0609020204030204" pitchFamily="49" charset="0"/>
              </a:rPr>
              <a:t>10th &amp; E St NW	381		14025.0</a:t>
            </a:r>
          </a:p>
          <a:p>
            <a:r>
              <a:rPr lang="en-US" sz="1600" dirty="0">
                <a:latin typeface="Consolas" panose="020B0609020204030204" pitchFamily="49" charset="0"/>
                <a:cs typeface="Consolas" panose="020B0609020204030204" pitchFamily="49" charset="0"/>
              </a:rPr>
              <a:t>10th &amp; E St NW	390		14406.0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361287" cy="369332"/>
          </a:xfrm>
          <a:prstGeom prst="rect">
            <a:avLst/>
          </a:prstGeom>
          <a:noFill/>
        </p:spPr>
        <p:txBody>
          <a:bodyPr wrap="none" rtlCol="0">
            <a:spAutoFit/>
          </a:bodyPr>
          <a:lstStyle/>
          <a:p>
            <a:r>
              <a:rPr lang="en-US" dirty="0"/>
              <a:t>File: ex_11_win_size.sh</a:t>
            </a:r>
          </a:p>
        </p:txBody>
      </p:sp>
    </p:spTree>
    <p:extLst>
      <p:ext uri="{BB962C8B-B14F-4D97-AF65-F5344CB8AC3E}">
        <p14:creationId xmlns:p14="http://schemas.microsoft.com/office/powerpoint/2010/main" val="1951489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Sum of the 2 previous records.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262979"/>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tot</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ORDER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WINDOW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duration</a:t>
            </a:r>
          </a:p>
          <a:p>
            <a:r>
              <a:rPr lang="en-US" sz="1600" dirty="0">
                <a:latin typeface="Consolas" panose="020B0609020204030204" pitchFamily="49" charset="0"/>
                <a:cs typeface="Consolas" panose="020B0609020204030204" pitchFamily="49" charset="0"/>
              </a:rPr>
              <a:t>    ROWS BETWEEN 2 PRECEDING AND 1 PRECEDING)</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1054		NULL</a:t>
            </a:r>
          </a:p>
          <a:p>
            <a:r>
              <a:rPr lang="en-US" sz="1600" dirty="0">
                <a:latin typeface="Consolas" panose="020B0609020204030204" pitchFamily="49" charset="0"/>
                <a:cs typeface="Consolas" panose="020B0609020204030204" pitchFamily="49" charset="0"/>
              </a:rPr>
              <a:t>10th &amp; E St NW	1068		1054.0 = 1054</a:t>
            </a:r>
          </a:p>
          <a:p>
            <a:r>
              <a:rPr lang="en-US" sz="1600" dirty="0">
                <a:latin typeface="Consolas" panose="020B0609020204030204" pitchFamily="49" charset="0"/>
                <a:cs typeface="Consolas" panose="020B0609020204030204" pitchFamily="49" charset="0"/>
              </a:rPr>
              <a:t>10th &amp; E St NW	1211		2122.0 = 1054 + 1068</a:t>
            </a:r>
          </a:p>
          <a:p>
            <a:r>
              <a:rPr lang="en-US" sz="1600" dirty="0">
                <a:latin typeface="Consolas" panose="020B0609020204030204" pitchFamily="49" charset="0"/>
                <a:cs typeface="Consolas" panose="020B0609020204030204" pitchFamily="49" charset="0"/>
              </a:rPr>
              <a:t>10th &amp; E St NW	1925		2279.0.= 1068 + 1211</a:t>
            </a:r>
          </a:p>
          <a:p>
            <a:r>
              <a:rPr lang="en-US" sz="1600" dirty="0">
                <a:latin typeface="Consolas" panose="020B0609020204030204" pitchFamily="49" charset="0"/>
                <a:cs typeface="Consolas" panose="020B0609020204030204" pitchFamily="49" charset="0"/>
              </a:rPr>
              <a:t>10th &amp; E St NW	2191		3136.0 = 1211 + 1925</a:t>
            </a:r>
          </a:p>
          <a:p>
            <a:r>
              <a:rPr lang="en-US" sz="1600" dirty="0">
                <a:latin typeface="Consolas" panose="020B0609020204030204" pitchFamily="49" charset="0"/>
                <a:cs typeface="Consolas" panose="020B0609020204030204" pitchFamily="49" charset="0"/>
              </a:rPr>
              <a:t>10th &amp; E St NW	2526		4116.0</a:t>
            </a:r>
          </a:p>
          <a:p>
            <a:r>
              <a:rPr lang="en-US" sz="1600" dirty="0">
                <a:latin typeface="Consolas" panose="020B0609020204030204" pitchFamily="49" charset="0"/>
                <a:cs typeface="Consolas" panose="020B0609020204030204" pitchFamily="49" charset="0"/>
              </a:rPr>
              <a:t>10th &amp; E St NW	3335		4717.0</a:t>
            </a:r>
          </a:p>
          <a:p>
            <a:r>
              <a:rPr lang="en-US" sz="1600" dirty="0">
                <a:latin typeface="Consolas" panose="020B0609020204030204" pitchFamily="49" charset="0"/>
                <a:cs typeface="Consolas" panose="020B0609020204030204" pitchFamily="49" charset="0"/>
              </a:rPr>
              <a:t>10th &amp; E St NW	334		5861.0</a:t>
            </a:r>
          </a:p>
          <a:p>
            <a:r>
              <a:rPr lang="en-US" sz="1600" dirty="0">
                <a:latin typeface="Consolas" panose="020B0609020204030204" pitchFamily="49" charset="0"/>
                <a:cs typeface="Consolas" panose="020B0609020204030204" pitchFamily="49" charset="0"/>
              </a:rPr>
              <a:t>10th &amp; E St NW	381		3669.0</a:t>
            </a:r>
          </a:p>
          <a:p>
            <a:r>
              <a:rPr lang="en-US" sz="1600" dirty="0">
                <a:latin typeface="Consolas" panose="020B0609020204030204" pitchFamily="49" charset="0"/>
                <a:cs typeface="Consolas" panose="020B0609020204030204" pitchFamily="49" charset="0"/>
              </a:rPr>
              <a:t>10th &amp; E St NW	381		715.0</a:t>
            </a:r>
          </a:p>
          <a:p>
            <a:r>
              <a:rPr lang="en-US" sz="1600" dirty="0">
                <a:latin typeface="Consolas" panose="020B0609020204030204" pitchFamily="49" charset="0"/>
                <a:cs typeface="Consolas" panose="020B0609020204030204" pitchFamily="49" charset="0"/>
              </a:rPr>
              <a:t>10th &amp; E St NW	390		762.0</a:t>
            </a:r>
          </a:p>
          <a:p>
            <a:r>
              <a:rPr lang="en-US" sz="1600" dirty="0">
                <a:latin typeface="Consolas" panose="020B0609020204030204" pitchFamily="49" charset="0"/>
                <a:cs typeface="Consolas" panose="020B0609020204030204" pitchFamily="49" charset="0"/>
              </a:rPr>
              <a:t>10th &amp; E St NW	401		771.0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361287" cy="369332"/>
          </a:xfrm>
          <a:prstGeom prst="rect">
            <a:avLst/>
          </a:prstGeom>
          <a:noFill/>
        </p:spPr>
        <p:txBody>
          <a:bodyPr wrap="none" rtlCol="0">
            <a:spAutoFit/>
          </a:bodyPr>
          <a:lstStyle/>
          <a:p>
            <a:r>
              <a:rPr lang="en-US" dirty="0"/>
              <a:t>File: x_12_win_size2.sh</a:t>
            </a:r>
          </a:p>
        </p:txBody>
      </p:sp>
    </p:spTree>
    <p:extLst>
      <p:ext uri="{BB962C8B-B14F-4D97-AF65-F5344CB8AC3E}">
        <p14:creationId xmlns:p14="http://schemas.microsoft.com/office/powerpoint/2010/main" val="40998871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Real time streaming</a:t>
            </a:r>
            <a:endParaRPr lang="en-US" b="1" u="sng" dirty="0"/>
          </a:p>
        </p:txBody>
      </p:sp>
      <p:pic>
        <p:nvPicPr>
          <p:cNvPr id="3" name="Picture 2">
            <a:extLst>
              <a:ext uri="{FF2B5EF4-FFF2-40B4-BE49-F238E27FC236}">
                <a16:creationId xmlns:a16="http://schemas.microsoft.com/office/drawing/2014/main" id="{6509B86B-F8AC-2A4F-A7B8-8318E24A6048}"/>
              </a:ext>
            </a:extLst>
          </p:cNvPr>
          <p:cNvPicPr>
            <a:picLocks noChangeAspect="1"/>
          </p:cNvPicPr>
          <p:nvPr/>
        </p:nvPicPr>
        <p:blipFill>
          <a:blip r:embed="rId2"/>
          <a:stretch>
            <a:fillRect/>
          </a:stretch>
        </p:blipFill>
        <p:spPr>
          <a:xfrm>
            <a:off x="1193800" y="1230216"/>
            <a:ext cx="3632200" cy="2001934"/>
          </a:xfrm>
          <a:prstGeom prst="rect">
            <a:avLst/>
          </a:prstGeom>
        </p:spPr>
      </p:pic>
      <p:sp>
        <p:nvSpPr>
          <p:cNvPr id="4" name="TextBox 3">
            <a:extLst>
              <a:ext uri="{FF2B5EF4-FFF2-40B4-BE49-F238E27FC236}">
                <a16:creationId xmlns:a16="http://schemas.microsoft.com/office/drawing/2014/main" id="{70E3426B-9457-6149-980B-C1026FD5CA81}"/>
              </a:ext>
            </a:extLst>
          </p:cNvPr>
          <p:cNvSpPr txBox="1"/>
          <p:nvPr/>
        </p:nvSpPr>
        <p:spPr>
          <a:xfrm>
            <a:off x="1193800" y="3225800"/>
            <a:ext cx="7175500" cy="3385542"/>
          </a:xfrm>
          <a:prstGeom prst="rect">
            <a:avLst/>
          </a:prstGeom>
          <a:noFill/>
        </p:spPr>
        <p:txBody>
          <a:bodyPr wrap="square" rtlCol="0">
            <a:spAutoFit/>
          </a:bodyPr>
          <a:lstStyle/>
          <a:p>
            <a:endParaRPr lang="en-US" sz="2800" dirty="0"/>
          </a:p>
          <a:p>
            <a:r>
              <a:rPr lang="en-US" sz="2800" dirty="0">
                <a:solidFill>
                  <a:schemeClr val="accent4">
                    <a:lumMod val="75000"/>
                  </a:schemeClr>
                </a:solidFill>
              </a:rPr>
              <a:t>- Flexible Publish-subscribe/queue </a:t>
            </a:r>
          </a:p>
          <a:p>
            <a:endParaRPr lang="en-US" sz="2800" dirty="0"/>
          </a:p>
          <a:p>
            <a:r>
              <a:rPr lang="en-US" sz="2800" dirty="0">
                <a:solidFill>
                  <a:schemeClr val="accent4">
                    <a:lumMod val="75000"/>
                  </a:schemeClr>
                </a:solidFill>
              </a:rPr>
              <a:t>- Robust Replication</a:t>
            </a:r>
          </a:p>
          <a:p>
            <a:endParaRPr lang="en-US" sz="2800" dirty="0">
              <a:solidFill>
                <a:schemeClr val="accent4">
                  <a:lumMod val="75000"/>
                </a:schemeClr>
              </a:solidFill>
            </a:endParaRPr>
          </a:p>
          <a:p>
            <a:r>
              <a:rPr lang="en-US" sz="2800" dirty="0">
                <a:solidFill>
                  <a:schemeClr val="accent4">
                    <a:lumMod val="75000"/>
                  </a:schemeClr>
                </a:solidFill>
              </a:rPr>
              <a:t>- Ordering Preserved at topic partition level </a:t>
            </a:r>
          </a:p>
          <a:p>
            <a:endParaRPr lang="en-US" sz="2800" b="1" dirty="0"/>
          </a:p>
          <a:p>
            <a:endParaRPr lang="en-US" dirty="0"/>
          </a:p>
        </p:txBody>
      </p:sp>
    </p:spTree>
    <p:extLst>
      <p:ext uri="{BB962C8B-B14F-4D97-AF65-F5344CB8AC3E}">
        <p14:creationId xmlns:p14="http://schemas.microsoft.com/office/powerpoint/2010/main" val="42440542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Real time streaming</a:t>
            </a:r>
            <a:endParaRPr lang="en-US" b="1" u="sng" dirty="0"/>
          </a:p>
        </p:txBody>
      </p:sp>
      <p:sp>
        <p:nvSpPr>
          <p:cNvPr id="4" name="TextBox 3">
            <a:extLst>
              <a:ext uri="{FF2B5EF4-FFF2-40B4-BE49-F238E27FC236}">
                <a16:creationId xmlns:a16="http://schemas.microsoft.com/office/drawing/2014/main" id="{70E3426B-9457-6149-980B-C1026FD5CA81}"/>
              </a:ext>
            </a:extLst>
          </p:cNvPr>
          <p:cNvSpPr txBox="1"/>
          <p:nvPr/>
        </p:nvSpPr>
        <p:spPr>
          <a:xfrm>
            <a:off x="3667014" y="1474829"/>
            <a:ext cx="5476986" cy="1661993"/>
          </a:xfrm>
          <a:prstGeom prst="rect">
            <a:avLst/>
          </a:prstGeom>
          <a:noFill/>
        </p:spPr>
        <p:txBody>
          <a:bodyPr wrap="square" rtlCol="0">
            <a:spAutoFit/>
          </a:bodyPr>
          <a:lstStyle/>
          <a:p>
            <a:r>
              <a:rPr lang="en-US" sz="2400" dirty="0"/>
              <a:t>Recommended reference</a:t>
            </a:r>
          </a:p>
          <a:p>
            <a:endParaRPr lang="en-US" sz="2000" dirty="0"/>
          </a:p>
          <a:p>
            <a:pPr marL="342900" indent="-342900">
              <a:buFontTx/>
              <a:buChar char="-"/>
            </a:pPr>
            <a:r>
              <a:rPr lang="en-US" sz="2000" dirty="0"/>
              <a:t>Written by one of the creators of Kafka.</a:t>
            </a:r>
          </a:p>
          <a:p>
            <a:pPr marL="342900" indent="-342900">
              <a:buFontTx/>
              <a:buChar char="-"/>
            </a:pPr>
            <a:r>
              <a:rPr lang="en-US" sz="2000" dirty="0"/>
              <a:t>Currently CTO at </a:t>
            </a:r>
            <a:r>
              <a:rPr lang="en-US" sz="2000" dirty="0" err="1"/>
              <a:t>Confluent.io</a:t>
            </a:r>
            <a:endParaRPr lang="en-US" sz="2000" dirty="0"/>
          </a:p>
          <a:p>
            <a:endParaRPr lang="en-US" dirty="0"/>
          </a:p>
        </p:txBody>
      </p:sp>
      <p:pic>
        <p:nvPicPr>
          <p:cNvPr id="8" name="Picture 7">
            <a:extLst>
              <a:ext uri="{FF2B5EF4-FFF2-40B4-BE49-F238E27FC236}">
                <a16:creationId xmlns:a16="http://schemas.microsoft.com/office/drawing/2014/main" id="{FB0C9C72-02AD-1144-BBDB-E4B8D25156B3}"/>
              </a:ext>
            </a:extLst>
          </p:cNvPr>
          <p:cNvPicPr>
            <a:picLocks noChangeAspect="1"/>
          </p:cNvPicPr>
          <p:nvPr/>
        </p:nvPicPr>
        <p:blipFill>
          <a:blip r:embed="rId2"/>
          <a:stretch>
            <a:fillRect/>
          </a:stretch>
        </p:blipFill>
        <p:spPr>
          <a:xfrm>
            <a:off x="314325" y="1190624"/>
            <a:ext cx="3081305" cy="4023927"/>
          </a:xfrm>
          <a:prstGeom prst="rect">
            <a:avLst/>
          </a:prstGeom>
        </p:spPr>
      </p:pic>
    </p:spTree>
    <p:extLst>
      <p:ext uri="{BB962C8B-B14F-4D97-AF65-F5344CB8AC3E}">
        <p14:creationId xmlns:p14="http://schemas.microsoft.com/office/powerpoint/2010/main" val="9490151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Marketplace</a:t>
            </a:r>
            <a:endParaRPr lang="en-US" b="1" u="sng" dirty="0"/>
          </a:p>
        </p:txBody>
      </p:sp>
      <p:sp>
        <p:nvSpPr>
          <p:cNvPr id="4" name="TextBox 3">
            <a:extLst>
              <a:ext uri="{FF2B5EF4-FFF2-40B4-BE49-F238E27FC236}">
                <a16:creationId xmlns:a16="http://schemas.microsoft.com/office/drawing/2014/main" id="{70E3426B-9457-6149-980B-C1026FD5CA81}"/>
              </a:ext>
            </a:extLst>
          </p:cNvPr>
          <p:cNvSpPr txBox="1"/>
          <p:nvPr/>
        </p:nvSpPr>
        <p:spPr>
          <a:xfrm>
            <a:off x="3015049" y="2363337"/>
            <a:ext cx="6128951" cy="2585323"/>
          </a:xfrm>
          <a:prstGeom prst="rect">
            <a:avLst/>
          </a:prstGeom>
          <a:noFill/>
        </p:spPr>
        <p:txBody>
          <a:bodyPr wrap="square" rtlCol="0">
            <a:spAutoFit/>
          </a:bodyPr>
          <a:lstStyle/>
          <a:p>
            <a:r>
              <a:rPr lang="en-US" sz="2400" dirty="0"/>
              <a:t>Apache Kafka – open source</a:t>
            </a:r>
          </a:p>
          <a:p>
            <a:endParaRPr lang="en-US" sz="2400" dirty="0"/>
          </a:p>
          <a:p>
            <a:r>
              <a:rPr lang="en-US" sz="2400" dirty="0" err="1"/>
              <a:t>Confluent.io</a:t>
            </a:r>
            <a:r>
              <a:rPr lang="en-US" sz="2400" dirty="0"/>
              <a:t> – Apache Kafka as a Service</a:t>
            </a:r>
          </a:p>
          <a:p>
            <a:endParaRPr lang="en-US" sz="2400" dirty="0"/>
          </a:p>
          <a:p>
            <a:r>
              <a:rPr lang="en-US" sz="2400" dirty="0"/>
              <a:t>Amazon MKS – Amazon Apache Kafka as a service</a:t>
            </a:r>
          </a:p>
          <a:p>
            <a:endParaRPr lang="en-US" dirty="0"/>
          </a:p>
        </p:txBody>
      </p:sp>
      <p:pic>
        <p:nvPicPr>
          <p:cNvPr id="5" name="Picture 4">
            <a:extLst>
              <a:ext uri="{FF2B5EF4-FFF2-40B4-BE49-F238E27FC236}">
                <a16:creationId xmlns:a16="http://schemas.microsoft.com/office/drawing/2014/main" id="{3E058B9A-5E16-5541-BEDF-7417BC68047A}"/>
              </a:ext>
            </a:extLst>
          </p:cNvPr>
          <p:cNvPicPr>
            <a:picLocks noChangeAspect="1"/>
          </p:cNvPicPr>
          <p:nvPr/>
        </p:nvPicPr>
        <p:blipFill>
          <a:blip r:embed="rId2"/>
          <a:stretch>
            <a:fillRect/>
          </a:stretch>
        </p:blipFill>
        <p:spPr>
          <a:xfrm>
            <a:off x="314325" y="2779612"/>
            <a:ext cx="1885178" cy="1039041"/>
          </a:xfrm>
          <a:prstGeom prst="rect">
            <a:avLst/>
          </a:prstGeom>
        </p:spPr>
      </p:pic>
    </p:spTree>
    <p:extLst>
      <p:ext uri="{BB962C8B-B14F-4D97-AF65-F5344CB8AC3E}">
        <p14:creationId xmlns:p14="http://schemas.microsoft.com/office/powerpoint/2010/main" val="35074478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Real time streaming</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672670" y="2023309"/>
            <a:ext cx="8296275" cy="4124206"/>
          </a:xfrm>
          <a:prstGeom prst="rect">
            <a:avLst/>
          </a:prstGeom>
          <a:noFill/>
        </p:spPr>
        <p:txBody>
          <a:bodyPr wrap="square" rtlCol="0">
            <a:spAutoFit/>
          </a:bodyPr>
          <a:lstStyle/>
          <a:p>
            <a:r>
              <a:rPr lang="en-US" sz="2400" dirty="0"/>
              <a:t>1. Process events in real-time.</a:t>
            </a:r>
          </a:p>
          <a:p>
            <a:endParaRPr lang="en-US" sz="2400" dirty="0"/>
          </a:p>
          <a:p>
            <a:r>
              <a:rPr lang="en-US" sz="2400" dirty="0"/>
              <a:t>2. Most often you need to capture them in real-time </a:t>
            </a:r>
          </a:p>
          <a:p>
            <a:r>
              <a:rPr lang="en-US" sz="2400" dirty="0"/>
              <a:t>and have the option to analyze some of these events in real-time.</a:t>
            </a:r>
          </a:p>
          <a:p>
            <a:endParaRPr lang="en-US" sz="2400" dirty="0"/>
          </a:p>
          <a:p>
            <a:r>
              <a:rPr lang="en-US" sz="2400" dirty="0">
                <a:solidFill>
                  <a:schemeClr val="accent5">
                    <a:lumMod val="75000"/>
                  </a:schemeClr>
                </a:solidFill>
              </a:rPr>
              <a:t>Examples of event sources:</a:t>
            </a:r>
          </a:p>
          <a:p>
            <a:r>
              <a:rPr lang="en-US" sz="2400" dirty="0"/>
              <a:t>  IOT Sensors</a:t>
            </a:r>
          </a:p>
          <a:p>
            <a:r>
              <a:rPr lang="en-US" sz="2400" dirty="0"/>
              <a:t>  Microservice calls </a:t>
            </a:r>
          </a:p>
          <a:p>
            <a:r>
              <a:rPr lang="en-US" sz="2400" dirty="0"/>
              <a:t>  Http calls</a:t>
            </a:r>
          </a:p>
          <a:p>
            <a:r>
              <a:rPr lang="en-US" sz="2400" dirty="0"/>
              <a:t>  etc.</a:t>
            </a:r>
          </a:p>
          <a:p>
            <a:endParaRPr lang="en-US" sz="2200" b="1" dirty="0">
              <a:solidFill>
                <a:schemeClr val="accent5">
                  <a:lumMod val="75000"/>
                </a:schemeClr>
              </a:solidFill>
            </a:endParaRPr>
          </a:p>
        </p:txBody>
      </p:sp>
      <p:sp>
        <p:nvSpPr>
          <p:cNvPr id="2" name="TextBox 1">
            <a:extLst>
              <a:ext uri="{FF2B5EF4-FFF2-40B4-BE49-F238E27FC236}">
                <a16:creationId xmlns:a16="http://schemas.microsoft.com/office/drawing/2014/main" id="{92FD9A30-CD8D-3E45-ADC4-2472F5BB5CCE}"/>
              </a:ext>
            </a:extLst>
          </p:cNvPr>
          <p:cNvSpPr txBox="1"/>
          <p:nvPr/>
        </p:nvSpPr>
        <p:spPr>
          <a:xfrm>
            <a:off x="362123" y="1161535"/>
            <a:ext cx="1913473" cy="861774"/>
          </a:xfrm>
          <a:prstGeom prst="rect">
            <a:avLst/>
          </a:prstGeom>
          <a:noFill/>
        </p:spPr>
        <p:txBody>
          <a:bodyPr wrap="none" rtlCol="0">
            <a:spAutoFit/>
          </a:bodyPr>
          <a:lstStyle/>
          <a:p>
            <a:r>
              <a:rPr lang="en-US" sz="3200" b="1" dirty="0"/>
              <a:t>Use cases </a:t>
            </a:r>
          </a:p>
          <a:p>
            <a:endParaRPr lang="en-US" dirty="0"/>
          </a:p>
        </p:txBody>
      </p:sp>
    </p:spTree>
    <p:extLst>
      <p:ext uri="{BB962C8B-B14F-4D97-AF65-F5344CB8AC3E}">
        <p14:creationId xmlns:p14="http://schemas.microsoft.com/office/powerpoint/2010/main" val="33518982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Real time streaming</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1489842" y="988629"/>
            <a:ext cx="6780158" cy="5878532"/>
          </a:xfrm>
          <a:prstGeom prst="rect">
            <a:avLst/>
          </a:prstGeom>
          <a:noFill/>
        </p:spPr>
        <p:txBody>
          <a:bodyPr wrap="square" rtlCol="0">
            <a:spAutoFit/>
          </a:bodyPr>
          <a:lstStyle/>
          <a:p>
            <a:endParaRPr lang="en-US" b="1" dirty="0">
              <a:solidFill>
                <a:schemeClr val="accent4">
                  <a:lumMod val="75000"/>
                </a:schemeClr>
              </a:solidFill>
            </a:endParaRPr>
          </a:p>
          <a:p>
            <a:r>
              <a:rPr lang="en-US" sz="2800" b="1" dirty="0">
                <a:solidFill>
                  <a:schemeClr val="accent4">
                    <a:lumMod val="75000"/>
                  </a:schemeClr>
                </a:solidFill>
              </a:rPr>
              <a:t>Realtime Consumers</a:t>
            </a:r>
            <a:endParaRPr lang="en-US" sz="2800" dirty="0"/>
          </a:p>
          <a:p>
            <a:pPr lvl="1"/>
            <a:r>
              <a:rPr lang="en-US" sz="2800" dirty="0"/>
              <a:t>Spark Streaming</a:t>
            </a:r>
          </a:p>
          <a:p>
            <a:pPr lvl="1"/>
            <a:r>
              <a:rPr lang="en-US" sz="2800" dirty="0"/>
              <a:t>Storm</a:t>
            </a:r>
          </a:p>
          <a:p>
            <a:pPr lvl="1"/>
            <a:r>
              <a:rPr lang="en-US" sz="2800" dirty="0"/>
              <a:t>Apache </a:t>
            </a:r>
            <a:r>
              <a:rPr lang="en-US" sz="2800" dirty="0" err="1"/>
              <a:t>Flink</a:t>
            </a:r>
            <a:endParaRPr lang="en-US" sz="2800" dirty="0"/>
          </a:p>
          <a:p>
            <a:pPr lvl="1"/>
            <a:r>
              <a:rPr lang="en-US" sz="2800" dirty="0"/>
              <a:t>Kinesis</a:t>
            </a:r>
          </a:p>
          <a:p>
            <a:pPr lvl="1"/>
            <a:r>
              <a:rPr lang="en-US" sz="2800" dirty="0"/>
              <a:t>Kinesis / Analytics</a:t>
            </a:r>
          </a:p>
          <a:p>
            <a:endParaRPr lang="en-US" sz="2800" dirty="0"/>
          </a:p>
          <a:p>
            <a:r>
              <a:rPr lang="en-US" sz="2800" b="1" dirty="0">
                <a:solidFill>
                  <a:schemeClr val="accent4">
                    <a:lumMod val="75000"/>
                  </a:schemeClr>
                </a:solidFill>
              </a:rPr>
              <a:t>Batch consumers</a:t>
            </a:r>
          </a:p>
          <a:p>
            <a:pPr lvl="1"/>
            <a:r>
              <a:rPr lang="en-US" sz="2800" dirty="0"/>
              <a:t>Hadoop HDFS</a:t>
            </a:r>
          </a:p>
          <a:p>
            <a:pPr lvl="1"/>
            <a:r>
              <a:rPr lang="en-US" sz="2800" dirty="0"/>
              <a:t>Aws S3</a:t>
            </a:r>
          </a:p>
          <a:p>
            <a:pPr lvl="1"/>
            <a:r>
              <a:rPr lang="en-US" sz="2800" dirty="0"/>
              <a:t>HBase</a:t>
            </a:r>
          </a:p>
          <a:p>
            <a:pPr lvl="1"/>
            <a:r>
              <a:rPr lang="en-US" sz="2800" dirty="0"/>
              <a:t>Cassandra</a:t>
            </a:r>
          </a:p>
          <a:p>
            <a:endParaRPr lang="en-US" sz="2200" b="1" dirty="0">
              <a:solidFill>
                <a:schemeClr val="accent5">
                  <a:lumMod val="75000"/>
                </a:schemeClr>
              </a:solidFill>
            </a:endParaRPr>
          </a:p>
        </p:txBody>
      </p:sp>
    </p:spTree>
    <p:extLst>
      <p:ext uri="{BB962C8B-B14F-4D97-AF65-F5344CB8AC3E}">
        <p14:creationId xmlns:p14="http://schemas.microsoft.com/office/powerpoint/2010/main" val="19090024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Decoupling from consumer and producers.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6" y="988629"/>
            <a:ext cx="7797034" cy="5109091"/>
          </a:xfrm>
          <a:prstGeom prst="rect">
            <a:avLst/>
          </a:prstGeom>
          <a:noFill/>
        </p:spPr>
        <p:txBody>
          <a:bodyPr wrap="square" rtlCol="0">
            <a:spAutoFit/>
          </a:bodyPr>
          <a:lstStyle/>
          <a:p>
            <a:endParaRPr lang="en-US" sz="2800" dirty="0">
              <a:solidFill>
                <a:schemeClr val="accent4">
                  <a:lumMod val="75000"/>
                </a:schemeClr>
              </a:solidFill>
            </a:endParaRPr>
          </a:p>
          <a:p>
            <a:r>
              <a:rPr lang="en-US" sz="2800" dirty="0">
                <a:solidFill>
                  <a:schemeClr val="accent4">
                    <a:lumMod val="75000"/>
                  </a:schemeClr>
                </a:solidFill>
              </a:rPr>
              <a:t>- Producers can write faster than consumers for sometime.</a:t>
            </a:r>
          </a:p>
          <a:p>
            <a:endParaRPr lang="en-US" sz="2800" dirty="0">
              <a:solidFill>
                <a:schemeClr val="accent4">
                  <a:lumMod val="75000"/>
                </a:schemeClr>
              </a:solidFill>
            </a:endParaRPr>
          </a:p>
          <a:p>
            <a:endParaRPr lang="en-US" sz="2800" dirty="0">
              <a:solidFill>
                <a:schemeClr val="accent4">
                  <a:lumMod val="75000"/>
                </a:schemeClr>
              </a:solidFill>
            </a:endParaRPr>
          </a:p>
          <a:p>
            <a:r>
              <a:rPr lang="en-US" sz="2800" dirty="0">
                <a:solidFill>
                  <a:schemeClr val="accent4">
                    <a:lumMod val="75000"/>
                  </a:schemeClr>
                </a:solidFill>
              </a:rPr>
              <a:t>- Writes cannot be at higher sustained rate or we run out of space.</a:t>
            </a:r>
          </a:p>
          <a:p>
            <a:endParaRPr lang="en-US" sz="2800" dirty="0">
              <a:solidFill>
                <a:schemeClr val="accent4">
                  <a:lumMod val="75000"/>
                </a:schemeClr>
              </a:solidFill>
            </a:endParaRPr>
          </a:p>
          <a:p>
            <a:endParaRPr lang="en-US" sz="2800" dirty="0">
              <a:solidFill>
                <a:schemeClr val="accent4">
                  <a:lumMod val="75000"/>
                </a:schemeClr>
              </a:solidFill>
            </a:endParaRPr>
          </a:p>
          <a:p>
            <a:r>
              <a:rPr lang="en-US" sz="2800" dirty="0">
                <a:solidFill>
                  <a:schemeClr val="accent4">
                    <a:lumMod val="75000"/>
                  </a:schemeClr>
                </a:solidFill>
              </a:rPr>
              <a:t>- Kafka acts like a reliable system to capture events and deliver some time later to consumers.</a:t>
            </a:r>
          </a:p>
          <a:p>
            <a:endParaRPr lang="en-US" dirty="0"/>
          </a:p>
        </p:txBody>
      </p:sp>
    </p:spTree>
    <p:extLst>
      <p:ext uri="{BB962C8B-B14F-4D97-AF65-F5344CB8AC3E}">
        <p14:creationId xmlns:p14="http://schemas.microsoft.com/office/powerpoint/2010/main" val="39878664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 Cluster components</a:t>
            </a:r>
            <a:endParaRPr lang="en-US" b="1" u="sng" dirty="0"/>
          </a:p>
        </p:txBody>
      </p:sp>
      <p:pic>
        <p:nvPicPr>
          <p:cNvPr id="3" name="Picture 2">
            <a:extLst>
              <a:ext uri="{FF2B5EF4-FFF2-40B4-BE49-F238E27FC236}">
                <a16:creationId xmlns:a16="http://schemas.microsoft.com/office/drawing/2014/main" id="{DE7E9C2A-2859-1A44-BC3C-EBAEE84A5BCF}"/>
              </a:ext>
            </a:extLst>
          </p:cNvPr>
          <p:cNvPicPr>
            <a:picLocks noChangeAspect="1"/>
          </p:cNvPicPr>
          <p:nvPr/>
        </p:nvPicPr>
        <p:blipFill>
          <a:blip r:embed="rId2"/>
          <a:stretch>
            <a:fillRect/>
          </a:stretch>
        </p:blipFill>
        <p:spPr>
          <a:xfrm>
            <a:off x="1257495" y="1124464"/>
            <a:ext cx="6020635" cy="5168779"/>
          </a:xfrm>
          <a:prstGeom prst="rect">
            <a:avLst/>
          </a:prstGeom>
        </p:spPr>
      </p:pic>
    </p:spTree>
    <p:extLst>
      <p:ext uri="{BB962C8B-B14F-4D97-AF65-F5344CB8AC3E}">
        <p14:creationId xmlns:p14="http://schemas.microsoft.com/office/powerpoint/2010/main" val="1574392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 Terminology</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6" y="988629"/>
            <a:ext cx="7797034" cy="6278642"/>
          </a:xfrm>
          <a:prstGeom prst="rect">
            <a:avLst/>
          </a:prstGeom>
          <a:noFill/>
        </p:spPr>
        <p:txBody>
          <a:bodyPr wrap="square" rtlCol="0">
            <a:spAutoFit/>
          </a:bodyPr>
          <a:lstStyle/>
          <a:p>
            <a:r>
              <a:rPr lang="en-US" sz="2000" b="1" dirty="0">
                <a:solidFill>
                  <a:schemeClr val="accent4">
                    <a:lumMod val="75000"/>
                  </a:schemeClr>
                </a:solidFill>
              </a:rPr>
              <a:t>Records</a:t>
            </a:r>
          </a:p>
          <a:p>
            <a:r>
              <a:rPr lang="en-US" sz="2000" b="1" dirty="0">
                <a:solidFill>
                  <a:schemeClr val="accent4">
                    <a:lumMod val="75000"/>
                  </a:schemeClr>
                </a:solidFill>
              </a:rPr>
              <a:t>	</a:t>
            </a:r>
            <a:r>
              <a:rPr lang="en-US" sz="2000" dirty="0">
                <a:solidFill>
                  <a:schemeClr val="accent4">
                    <a:lumMod val="75000"/>
                  </a:schemeClr>
                </a:solidFill>
              </a:rPr>
              <a:t> </a:t>
            </a:r>
            <a:r>
              <a:rPr lang="en-US" sz="2000" dirty="0"/>
              <a:t>have a key (optional), value and timestamp; Immutable</a:t>
            </a:r>
          </a:p>
          <a:p>
            <a:endParaRPr lang="en-US" sz="2000" dirty="0">
              <a:solidFill>
                <a:schemeClr val="accent4">
                  <a:lumMod val="75000"/>
                </a:schemeClr>
              </a:solidFill>
            </a:endParaRPr>
          </a:p>
          <a:p>
            <a:r>
              <a:rPr lang="en-US" sz="2000" b="1" dirty="0">
                <a:solidFill>
                  <a:schemeClr val="accent4">
                    <a:lumMod val="75000"/>
                  </a:schemeClr>
                </a:solidFill>
              </a:rPr>
              <a:t>Topic</a:t>
            </a:r>
            <a:r>
              <a:rPr lang="en-US" sz="2000" dirty="0">
                <a:solidFill>
                  <a:schemeClr val="accent4">
                    <a:lumMod val="75000"/>
                  </a:schemeClr>
                </a:solidFill>
              </a:rPr>
              <a:t> </a:t>
            </a:r>
          </a:p>
          <a:p>
            <a:r>
              <a:rPr lang="en-US" sz="2000" dirty="0">
                <a:solidFill>
                  <a:schemeClr val="accent4">
                    <a:lumMod val="75000"/>
                  </a:schemeClr>
                </a:solidFill>
              </a:rPr>
              <a:t>	is  a stream of records (“/</a:t>
            </a:r>
            <a:r>
              <a:rPr lang="en-US" sz="2000" dirty="0" err="1">
                <a:solidFill>
                  <a:schemeClr val="accent4">
                    <a:lumMod val="75000"/>
                  </a:schemeClr>
                </a:solidFill>
              </a:rPr>
              <a:t>email_sent</a:t>
            </a:r>
            <a:r>
              <a:rPr lang="en-US" sz="2000" dirty="0">
                <a:solidFill>
                  <a:schemeClr val="accent4">
                    <a:lumMod val="75000"/>
                  </a:schemeClr>
                </a:solidFill>
              </a:rPr>
              <a:t>”, “/</a:t>
            </a:r>
            <a:r>
              <a:rPr lang="en-US" sz="2000" dirty="0" err="1">
                <a:solidFill>
                  <a:schemeClr val="accent4">
                    <a:lumMod val="75000"/>
                  </a:schemeClr>
                </a:solidFill>
              </a:rPr>
              <a:t>user_signups</a:t>
            </a:r>
            <a:r>
              <a:rPr lang="en-US" sz="2000" dirty="0">
                <a:solidFill>
                  <a:schemeClr val="accent4">
                    <a:lumMod val="75000"/>
                  </a:schemeClr>
                </a:solidFill>
              </a:rPr>
              <a:t>”)</a:t>
            </a:r>
          </a:p>
          <a:p>
            <a:endParaRPr lang="en-US" sz="2000" dirty="0">
              <a:solidFill>
                <a:schemeClr val="accent4">
                  <a:lumMod val="75000"/>
                </a:schemeClr>
              </a:solidFill>
            </a:endParaRPr>
          </a:p>
          <a:p>
            <a:r>
              <a:rPr lang="en-US" sz="2000" b="1" dirty="0">
                <a:solidFill>
                  <a:schemeClr val="accent4">
                    <a:lumMod val="75000"/>
                  </a:schemeClr>
                </a:solidFill>
              </a:rPr>
              <a:t>Topic Log </a:t>
            </a:r>
          </a:p>
          <a:p>
            <a:r>
              <a:rPr lang="en-US" sz="2000" b="1" dirty="0">
                <a:solidFill>
                  <a:schemeClr val="accent4">
                    <a:lumMod val="75000"/>
                  </a:schemeClr>
                </a:solidFill>
              </a:rPr>
              <a:t>	</a:t>
            </a:r>
            <a:r>
              <a:rPr lang="en-US" sz="2000" dirty="0">
                <a:solidFill>
                  <a:schemeClr val="accent4">
                    <a:lumMod val="75000"/>
                  </a:schemeClr>
                </a:solidFill>
              </a:rPr>
              <a:t>is the storage for messages for a topic. It consist of Partitions </a:t>
            </a:r>
          </a:p>
          <a:p>
            <a:r>
              <a:rPr lang="en-US" sz="2000" dirty="0">
                <a:solidFill>
                  <a:schemeClr val="accent4">
                    <a:lumMod val="75000"/>
                  </a:schemeClr>
                </a:solidFill>
              </a:rPr>
              <a:t>   	and spread to multiple files on multiple nodes.</a:t>
            </a:r>
          </a:p>
          <a:p>
            <a:endParaRPr lang="en-US" sz="2000" dirty="0">
              <a:solidFill>
                <a:schemeClr val="accent4">
                  <a:lumMod val="75000"/>
                </a:schemeClr>
              </a:solidFill>
            </a:endParaRPr>
          </a:p>
          <a:p>
            <a:r>
              <a:rPr lang="en-US" sz="2000" b="1" dirty="0">
                <a:solidFill>
                  <a:schemeClr val="accent4">
                    <a:lumMod val="75000"/>
                  </a:schemeClr>
                </a:solidFill>
              </a:rPr>
              <a:t>Partition</a:t>
            </a:r>
            <a:r>
              <a:rPr lang="en-US" sz="2000" dirty="0">
                <a:solidFill>
                  <a:schemeClr val="accent4">
                    <a:lumMod val="75000"/>
                  </a:schemeClr>
                </a:solidFill>
              </a:rPr>
              <a:t> </a:t>
            </a:r>
          </a:p>
          <a:p>
            <a:r>
              <a:rPr lang="en-US" sz="2000" dirty="0">
                <a:solidFill>
                  <a:schemeClr val="accent4">
                    <a:lumMod val="75000"/>
                  </a:schemeClr>
                </a:solidFill>
              </a:rPr>
              <a:t>	parts of Topic Log</a:t>
            </a:r>
          </a:p>
          <a:p>
            <a:endParaRPr lang="en-US" sz="2000" dirty="0">
              <a:solidFill>
                <a:schemeClr val="accent4">
                  <a:lumMod val="75000"/>
                </a:schemeClr>
              </a:solidFill>
            </a:endParaRPr>
          </a:p>
          <a:p>
            <a:r>
              <a:rPr lang="en-US" sz="2000" b="1" dirty="0">
                <a:solidFill>
                  <a:schemeClr val="accent4">
                    <a:lumMod val="75000"/>
                  </a:schemeClr>
                </a:solidFill>
              </a:rPr>
              <a:t>Producer API </a:t>
            </a:r>
          </a:p>
          <a:p>
            <a:r>
              <a:rPr lang="en-US" sz="2000" dirty="0">
                <a:solidFill>
                  <a:schemeClr val="accent4">
                    <a:lumMod val="75000"/>
                  </a:schemeClr>
                </a:solidFill>
              </a:rPr>
              <a:t>	is used to produce a streams or records</a:t>
            </a:r>
          </a:p>
          <a:p>
            <a:endParaRPr lang="en-US" sz="2000" dirty="0">
              <a:solidFill>
                <a:schemeClr val="accent4">
                  <a:lumMod val="75000"/>
                </a:schemeClr>
              </a:solidFill>
            </a:endParaRPr>
          </a:p>
          <a:p>
            <a:r>
              <a:rPr lang="en-US" sz="2000" b="1" dirty="0">
                <a:solidFill>
                  <a:schemeClr val="accent4">
                    <a:lumMod val="75000"/>
                  </a:schemeClr>
                </a:solidFill>
              </a:rPr>
              <a:t>Consumer API </a:t>
            </a:r>
          </a:p>
          <a:p>
            <a:r>
              <a:rPr lang="en-US" sz="2000" b="1" dirty="0">
                <a:solidFill>
                  <a:schemeClr val="accent4">
                    <a:lumMod val="75000"/>
                  </a:schemeClr>
                </a:solidFill>
              </a:rPr>
              <a:t>	</a:t>
            </a:r>
            <a:r>
              <a:rPr lang="en-US" sz="2000" dirty="0">
                <a:solidFill>
                  <a:schemeClr val="accent4">
                    <a:lumMod val="75000"/>
                  </a:schemeClr>
                </a:solidFill>
              </a:rPr>
              <a:t>is used to consume a stream of records</a:t>
            </a:r>
          </a:p>
          <a:p>
            <a:endParaRPr lang="en-US" sz="2000" dirty="0"/>
          </a:p>
          <a:p>
            <a:endParaRPr lang="en-US" sz="2200" b="1" dirty="0">
              <a:solidFill>
                <a:schemeClr val="accent5">
                  <a:lumMod val="75000"/>
                </a:schemeClr>
              </a:solidFill>
            </a:endParaRPr>
          </a:p>
        </p:txBody>
      </p:sp>
    </p:spTree>
    <p:extLst>
      <p:ext uri="{BB962C8B-B14F-4D97-AF65-F5344CB8AC3E}">
        <p14:creationId xmlns:p14="http://schemas.microsoft.com/office/powerpoint/2010/main" val="17828503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8549120" cy="5355312"/>
          </a:xfrm>
          <a:prstGeom prst="rect">
            <a:avLst/>
          </a:prstGeom>
          <a:noFill/>
        </p:spPr>
        <p:txBody>
          <a:bodyPr wrap="square" rtlCol="0">
            <a:spAutoFit/>
          </a:bodyPr>
          <a:lstStyle/>
          <a:p>
            <a:r>
              <a:rPr lang="en-US" sz="2000" b="1" dirty="0"/>
              <a:t>Complex queries can get messy – Cleaned version</a:t>
            </a:r>
            <a:endParaRPr lang="en-US" sz="1600" b="1" dirty="0">
              <a:solidFill>
                <a:schemeClr val="accent5">
                  <a:lumMod val="75000"/>
                </a:schemeClr>
              </a:solidFill>
            </a:endParaRPr>
          </a:p>
          <a:p>
            <a:br>
              <a:rPr lang="en-US" sz="1400" b="1" dirty="0">
                <a:solidFill>
                  <a:schemeClr val="accent3">
                    <a:lumMod val="75000"/>
                  </a:schemeClr>
                </a:solidFill>
              </a:rPr>
            </a:br>
            <a:r>
              <a:rPr lang="en-US" sz="1400" b="1" dirty="0">
                <a:solidFill>
                  <a:schemeClr val="accent3">
                    <a:lumMod val="75000"/>
                  </a:schemeClr>
                </a:solidFill>
              </a:rPr>
              <a:t>WITH </a:t>
            </a:r>
            <a:r>
              <a:rPr lang="en-US" sz="1400" b="1" dirty="0" err="1">
                <a:solidFill>
                  <a:schemeClr val="tx1">
                    <a:lumMod val="65000"/>
                    <a:lumOff val="35000"/>
                  </a:schemeClr>
                </a:solidFill>
              </a:rPr>
              <a:t>orders_today</a:t>
            </a:r>
            <a:r>
              <a:rPr lang="en-US" sz="1400" b="1" dirty="0">
                <a:solidFill>
                  <a:schemeClr val="tx1">
                    <a:lumMod val="65000"/>
                    <a:lumOff val="35000"/>
                  </a:schemeClr>
                </a:solidFill>
              </a:rPr>
              <a:t> </a:t>
            </a:r>
            <a:r>
              <a:rPr lang="en-US" sz="1400" b="1" dirty="0">
                <a:solidFill>
                  <a:schemeClr val="accent3">
                    <a:lumMod val="75000"/>
                  </a:schemeClr>
                </a:solidFill>
              </a:rPr>
              <a:t>AS</a:t>
            </a:r>
          </a:p>
          <a:p>
            <a:r>
              <a:rPr lang="en-US" sz="1400" b="1" dirty="0">
                <a:solidFill>
                  <a:schemeClr val="accent3">
                    <a:lumMod val="75000"/>
                  </a:schemeClr>
                </a:solidFill>
              </a:rPr>
              <a:t>(</a:t>
            </a:r>
          </a:p>
          <a:p>
            <a:r>
              <a:rPr lang="en-US" sz="1400" b="1" dirty="0">
                <a:solidFill>
                  <a:schemeClr val="accent3">
                    <a:lumMod val="75000"/>
                  </a:schemeClr>
                </a:solidFill>
              </a:rPr>
              <a:t>    SELECT</a:t>
            </a:r>
          </a:p>
          <a:p>
            <a:r>
              <a:rPr lang="en-US" sz="1400" b="1" dirty="0">
                <a:solidFill>
                  <a:schemeClr val="accent3">
                    <a:lumMod val="75000"/>
                  </a:schemeClr>
                </a:solidFill>
              </a:rPr>
              <a:t>        </a:t>
            </a:r>
            <a:r>
              <a:rPr lang="en-US" sz="1400" b="1" dirty="0" err="1">
                <a:solidFill>
                  <a:schemeClr val="accent3">
                    <a:lumMod val="75000"/>
                  </a:schemeClr>
                </a:solidFill>
              </a:rPr>
              <a:t>user.user_uid</a:t>
            </a:r>
            <a:r>
              <a:rPr lang="en-US" sz="1400" b="1" dirty="0">
                <a:solidFill>
                  <a:schemeClr val="accent3">
                    <a:lumMod val="75000"/>
                  </a:schemeClr>
                </a:solidFill>
              </a:rPr>
              <a:t>,</a:t>
            </a:r>
          </a:p>
          <a:p>
            <a:r>
              <a:rPr lang="en-US" sz="1400" b="1" dirty="0">
                <a:solidFill>
                  <a:schemeClr val="accent3">
                    <a:lumMod val="75000"/>
                  </a:schemeClr>
                </a:solidFill>
              </a:rPr>
              <a:t>        </a:t>
            </a:r>
            <a:r>
              <a:rPr lang="en-US" sz="1400" b="1" dirty="0" err="1">
                <a:solidFill>
                  <a:schemeClr val="accent3">
                    <a:lumMod val="75000"/>
                  </a:schemeClr>
                </a:solidFill>
              </a:rPr>
              <a:t>user.user_name</a:t>
            </a:r>
            <a:r>
              <a:rPr lang="en-US" sz="1400" b="1" dirty="0">
                <a:solidFill>
                  <a:schemeClr val="accent3">
                    <a:lumMod val="75000"/>
                  </a:schemeClr>
                </a:solidFill>
              </a:rPr>
              <a:t>,</a:t>
            </a:r>
          </a:p>
          <a:p>
            <a:r>
              <a:rPr lang="en-US" sz="1400" b="1" dirty="0">
                <a:solidFill>
                  <a:schemeClr val="accent3">
                    <a:lumMod val="75000"/>
                  </a:schemeClr>
                </a:solidFill>
              </a:rPr>
              <a:t>        </a:t>
            </a:r>
            <a:r>
              <a:rPr lang="en-US" sz="1400" b="1" dirty="0" err="1">
                <a:solidFill>
                  <a:schemeClr val="accent3">
                    <a:lumMod val="75000"/>
                  </a:schemeClr>
                </a:solidFill>
              </a:rPr>
              <a:t>user.state</a:t>
            </a:r>
            <a:r>
              <a:rPr lang="en-US" sz="1400" b="1" dirty="0">
                <a:solidFill>
                  <a:schemeClr val="accent3">
                    <a:lumMod val="75000"/>
                  </a:schemeClr>
                </a:solidFill>
              </a:rPr>
              <a:t> as state,</a:t>
            </a:r>
          </a:p>
          <a:p>
            <a:r>
              <a:rPr lang="en-US" sz="1400" b="1" dirty="0">
                <a:solidFill>
                  <a:schemeClr val="accent3">
                    <a:lumMod val="75000"/>
                  </a:schemeClr>
                </a:solidFill>
              </a:rPr>
              <a:t>        </a:t>
            </a:r>
            <a:r>
              <a:rPr lang="en-US" sz="1400" b="1" dirty="0" err="1">
                <a:solidFill>
                  <a:schemeClr val="accent3">
                    <a:lumMod val="75000"/>
                  </a:schemeClr>
                </a:solidFill>
              </a:rPr>
              <a:t>inv.total</a:t>
            </a:r>
            <a:r>
              <a:rPr lang="en-US" sz="1400" b="1" dirty="0">
                <a:solidFill>
                  <a:schemeClr val="accent3">
                    <a:lumMod val="75000"/>
                  </a:schemeClr>
                </a:solidFill>
              </a:rPr>
              <a:t> AS </a:t>
            </a:r>
            <a:r>
              <a:rPr lang="en-US" sz="1400" b="1" dirty="0" err="1">
                <a:solidFill>
                  <a:schemeClr val="accent3">
                    <a:lumMod val="75000"/>
                  </a:schemeClr>
                </a:solidFill>
              </a:rPr>
              <a:t>order_total</a:t>
            </a:r>
            <a:endParaRPr lang="en-US" sz="1400" b="1" dirty="0">
              <a:solidFill>
                <a:schemeClr val="accent3">
                  <a:lumMod val="75000"/>
                </a:schemeClr>
              </a:solidFill>
            </a:endParaRPr>
          </a:p>
          <a:p>
            <a:r>
              <a:rPr lang="en-US" sz="1400" b="1" dirty="0">
                <a:solidFill>
                  <a:schemeClr val="accent3">
                    <a:lumMod val="75000"/>
                  </a:schemeClr>
                </a:solidFill>
              </a:rPr>
              <a:t>    FROM </a:t>
            </a:r>
            <a:r>
              <a:rPr lang="en-US" sz="1400" b="1" dirty="0" err="1">
                <a:solidFill>
                  <a:schemeClr val="accent3">
                    <a:lumMod val="75000"/>
                  </a:schemeClr>
                </a:solidFill>
              </a:rPr>
              <a:t>tb_orders</a:t>
            </a:r>
            <a:r>
              <a:rPr lang="en-US" sz="1400" b="1" dirty="0">
                <a:solidFill>
                  <a:schemeClr val="accent3">
                    <a:lumMod val="75000"/>
                  </a:schemeClr>
                </a:solidFill>
              </a:rPr>
              <a:t> inv</a:t>
            </a:r>
          </a:p>
          <a:p>
            <a:r>
              <a:rPr lang="en-US" sz="1400" b="1" dirty="0">
                <a:solidFill>
                  <a:schemeClr val="accent3">
                    <a:lumMod val="75000"/>
                  </a:schemeClr>
                </a:solidFill>
              </a:rPr>
              <a:t>    LEFT JOIN </a:t>
            </a:r>
            <a:r>
              <a:rPr lang="en-US" sz="1400" b="1" dirty="0" err="1">
                <a:solidFill>
                  <a:schemeClr val="accent3">
                    <a:lumMod val="75000"/>
                  </a:schemeClr>
                </a:solidFill>
              </a:rPr>
              <a:t>tb_user</a:t>
            </a:r>
            <a:r>
              <a:rPr lang="en-US" sz="1400" b="1" dirty="0">
                <a:solidFill>
                  <a:schemeClr val="accent3">
                    <a:lumMod val="75000"/>
                  </a:schemeClr>
                </a:solidFill>
              </a:rPr>
              <a:t> user</a:t>
            </a:r>
          </a:p>
          <a:p>
            <a:r>
              <a:rPr lang="en-US" sz="1400" b="1" dirty="0">
                <a:solidFill>
                  <a:schemeClr val="accent3">
                    <a:lumMod val="75000"/>
                  </a:schemeClr>
                </a:solidFill>
              </a:rPr>
              <a:t>        ON  </a:t>
            </a:r>
            <a:r>
              <a:rPr lang="en-US" sz="1400" b="1" dirty="0" err="1">
                <a:solidFill>
                  <a:schemeClr val="accent3">
                    <a:lumMod val="75000"/>
                  </a:schemeClr>
                </a:solidFill>
              </a:rPr>
              <a:t>users.user_uid</a:t>
            </a:r>
            <a:r>
              <a:rPr lang="en-US" sz="1400" b="1" dirty="0">
                <a:solidFill>
                  <a:schemeClr val="accent3">
                    <a:lumMod val="75000"/>
                  </a:schemeClr>
                </a:solidFill>
              </a:rPr>
              <a:t> = </a:t>
            </a:r>
            <a:r>
              <a:rPr lang="en-US" sz="1400" b="1" dirty="0" err="1">
                <a:solidFill>
                  <a:schemeClr val="accent3">
                    <a:lumMod val="75000"/>
                  </a:schemeClr>
                </a:solidFill>
              </a:rPr>
              <a:t>inv.user_id</a:t>
            </a:r>
            <a:endParaRPr lang="en-US" sz="1400" b="1" dirty="0">
              <a:solidFill>
                <a:schemeClr val="accent3">
                  <a:lumMod val="75000"/>
                </a:schemeClr>
              </a:solidFill>
            </a:endParaRPr>
          </a:p>
          <a:p>
            <a:r>
              <a:rPr lang="en-US" sz="1400" b="1" dirty="0">
                <a:solidFill>
                  <a:schemeClr val="accent3">
                    <a:lumMod val="75000"/>
                  </a:schemeClr>
                </a:solidFill>
              </a:rPr>
              <a:t>    WHERE</a:t>
            </a:r>
          </a:p>
          <a:p>
            <a:r>
              <a:rPr lang="en-US" sz="1400" b="1" dirty="0">
                <a:solidFill>
                  <a:schemeClr val="accent3">
                    <a:lumMod val="75000"/>
                  </a:schemeClr>
                </a:solidFill>
              </a:rPr>
              <a:t>        </a:t>
            </a:r>
            <a:r>
              <a:rPr lang="en-US" sz="1400" b="1" dirty="0" err="1">
                <a:solidFill>
                  <a:schemeClr val="accent3">
                    <a:lumMod val="75000"/>
                  </a:schemeClr>
                </a:solidFill>
              </a:rPr>
              <a:t>users.user_uid</a:t>
            </a:r>
            <a:r>
              <a:rPr lang="en-US" sz="1400" b="1" dirty="0">
                <a:solidFill>
                  <a:schemeClr val="accent3">
                    <a:lumMod val="75000"/>
                  </a:schemeClr>
                </a:solidFill>
              </a:rPr>
              <a:t> IS NOT NULL</a:t>
            </a:r>
          </a:p>
          <a:p>
            <a:r>
              <a:rPr lang="en-US" sz="1400" b="1" dirty="0">
                <a:solidFill>
                  <a:schemeClr val="accent3">
                    <a:lumMod val="75000"/>
                  </a:schemeClr>
                </a:solidFill>
              </a:rPr>
              <a:t>        AND </a:t>
            </a:r>
          </a:p>
          <a:p>
            <a:r>
              <a:rPr lang="en-US" sz="1400" b="1" dirty="0">
                <a:solidFill>
                  <a:schemeClr val="accent3">
                    <a:lumMod val="75000"/>
                  </a:schemeClr>
                </a:solidFill>
              </a:rPr>
              <a:t>        </a:t>
            </a:r>
            <a:r>
              <a:rPr lang="en-US" sz="1400" b="1" dirty="0" err="1">
                <a:solidFill>
                  <a:schemeClr val="accent3">
                    <a:lumMod val="75000"/>
                  </a:schemeClr>
                </a:solidFill>
              </a:rPr>
              <a:t>inv.order_date</a:t>
            </a:r>
            <a:r>
              <a:rPr lang="en-US" sz="1400" b="1" dirty="0">
                <a:solidFill>
                  <a:schemeClr val="accent3">
                    <a:lumMod val="75000"/>
                  </a:schemeClr>
                </a:solidFill>
              </a:rPr>
              <a:t> = '2020-01-01'</a:t>
            </a:r>
          </a:p>
          <a:p>
            <a:r>
              <a:rPr lang="en-US" sz="1400" b="1" dirty="0">
                <a:solidFill>
                  <a:schemeClr val="accent3">
                    <a:lumMod val="75000"/>
                  </a:schemeClr>
                </a:solidFill>
              </a:rPr>
              <a:t>)</a:t>
            </a:r>
          </a:p>
          <a:p>
            <a:endParaRPr lang="en-US" sz="1400" b="1" dirty="0">
              <a:solidFill>
                <a:schemeClr val="accent5">
                  <a:lumMod val="75000"/>
                </a:schemeClr>
              </a:solidFill>
            </a:endParaRPr>
          </a:p>
          <a:p>
            <a:r>
              <a:rPr lang="en-US" sz="1400" b="1" dirty="0">
                <a:solidFill>
                  <a:schemeClr val="accent5">
                    <a:lumMod val="75000"/>
                  </a:schemeClr>
                </a:solidFill>
              </a:rPr>
              <a:t>SELECT </a:t>
            </a:r>
          </a:p>
          <a:p>
            <a:r>
              <a:rPr lang="en-US" sz="1400" b="1" dirty="0">
                <a:solidFill>
                  <a:schemeClr val="accent5">
                    <a:lumMod val="75000"/>
                  </a:schemeClr>
                </a:solidFill>
              </a:rPr>
              <a:t>    state, </a:t>
            </a:r>
          </a:p>
          <a:p>
            <a:r>
              <a:rPr lang="en-US" sz="1400" b="1" dirty="0">
                <a:solidFill>
                  <a:schemeClr val="accent5">
                    <a:lumMod val="75000"/>
                  </a:schemeClr>
                </a:solidFill>
              </a:rPr>
              <a:t>    sum(</a:t>
            </a:r>
            <a:r>
              <a:rPr lang="en-US" sz="1400" b="1" dirty="0" err="1">
                <a:solidFill>
                  <a:schemeClr val="accent5">
                    <a:lumMod val="75000"/>
                  </a:schemeClr>
                </a:solidFill>
              </a:rPr>
              <a:t>order_total</a:t>
            </a:r>
            <a:r>
              <a:rPr lang="en-US" sz="1400" b="1" dirty="0">
                <a:solidFill>
                  <a:schemeClr val="accent5">
                    <a:lumMod val="75000"/>
                  </a:schemeClr>
                </a:solidFill>
              </a:rPr>
              <a:t>) AS </a:t>
            </a:r>
            <a:r>
              <a:rPr lang="en-US" sz="1400" b="1" dirty="0" err="1">
                <a:solidFill>
                  <a:schemeClr val="accent5">
                    <a:lumMod val="75000"/>
                  </a:schemeClr>
                </a:solidFill>
              </a:rPr>
              <a:t>total_amount</a:t>
            </a:r>
            <a:endParaRPr lang="en-US" sz="1400" b="1" dirty="0">
              <a:solidFill>
                <a:schemeClr val="accent5">
                  <a:lumMod val="75000"/>
                </a:schemeClr>
              </a:solidFill>
            </a:endParaRPr>
          </a:p>
          <a:p>
            <a:r>
              <a:rPr lang="en-US" sz="1400" b="1" dirty="0">
                <a:solidFill>
                  <a:schemeClr val="accent5">
                    <a:lumMod val="75000"/>
                  </a:schemeClr>
                </a:solidFill>
              </a:rPr>
              <a:t>FROM </a:t>
            </a:r>
            <a:r>
              <a:rPr lang="en-US" sz="1400" b="1" dirty="0" err="1">
                <a:solidFill>
                  <a:schemeClr val="tx1">
                    <a:lumMod val="65000"/>
                    <a:lumOff val="35000"/>
                  </a:schemeClr>
                </a:solidFill>
              </a:rPr>
              <a:t>orders_today</a:t>
            </a:r>
            <a:endParaRPr lang="en-US" sz="1400" b="1" dirty="0">
              <a:solidFill>
                <a:schemeClr val="tx1">
                  <a:lumMod val="65000"/>
                  <a:lumOff val="35000"/>
                </a:schemeClr>
              </a:solidFill>
            </a:endParaRPr>
          </a:p>
          <a:p>
            <a:r>
              <a:rPr lang="en-US" sz="1400" b="1" dirty="0">
                <a:solidFill>
                  <a:schemeClr val="accent5">
                    <a:lumMod val="75000"/>
                  </a:schemeClr>
                </a:solidFill>
              </a:rPr>
              <a:t>GROUP BY state</a:t>
            </a:r>
          </a:p>
          <a:p>
            <a:r>
              <a:rPr lang="en-US" sz="1400" b="1" dirty="0">
                <a:solidFill>
                  <a:schemeClr val="accent5">
                    <a:lumMod val="75000"/>
                  </a:schemeClr>
                </a:solidFill>
              </a:rPr>
              <a:t>ORDER BY state;</a:t>
            </a:r>
          </a:p>
        </p:txBody>
      </p:sp>
      <p:sp>
        <p:nvSpPr>
          <p:cNvPr id="4" name="Shape 71">
            <a:extLst>
              <a:ext uri="{FF2B5EF4-FFF2-40B4-BE49-F238E27FC236}">
                <a16:creationId xmlns:a16="http://schemas.microsoft.com/office/drawing/2014/main" id="{A12FE793-B941-B249-A4B5-1F861FC88205}"/>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1800" dirty="0">
                <a:solidFill>
                  <a:srgbClr val="4CB3E7"/>
                </a:solidFill>
                <a:latin typeface="Helvetica Neue Light"/>
                <a:ea typeface="Helvetica Neue Light"/>
                <a:cs typeface="Helvetica Neue Light"/>
                <a:sym typeface="Helvetica Neue Light"/>
              </a:rPr>
              <a:t>1 – Advanced Hive SQL</a:t>
            </a:r>
          </a:p>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Common Table Expressions</a:t>
            </a:r>
            <a:endParaRPr lang="en-US" b="1" u="sng" dirty="0"/>
          </a:p>
        </p:txBody>
      </p:sp>
    </p:spTree>
    <p:extLst>
      <p:ext uri="{BB962C8B-B14F-4D97-AF65-F5344CB8AC3E}">
        <p14:creationId xmlns:p14="http://schemas.microsoft.com/office/powerpoint/2010/main" val="40675159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 Consumption</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6" y="988629"/>
            <a:ext cx="7797034" cy="707886"/>
          </a:xfrm>
          <a:prstGeom prst="rect">
            <a:avLst/>
          </a:prstGeom>
          <a:noFill/>
        </p:spPr>
        <p:txBody>
          <a:bodyPr wrap="square" rtlCol="0">
            <a:spAutoFit/>
          </a:bodyPr>
          <a:lstStyle/>
          <a:p>
            <a:endParaRPr lang="en-US" sz="2000" dirty="0">
              <a:solidFill>
                <a:schemeClr val="accent4">
                  <a:lumMod val="75000"/>
                </a:schemeClr>
              </a:solidFill>
            </a:endParaRPr>
          </a:p>
          <a:p>
            <a:r>
              <a:rPr lang="en-US" sz="2000" dirty="0">
                <a:solidFill>
                  <a:schemeClr val="accent4">
                    <a:lumMod val="75000"/>
                  </a:schemeClr>
                </a:solidFill>
              </a:rPr>
              <a:t>	</a:t>
            </a:r>
          </a:p>
        </p:txBody>
      </p:sp>
      <p:pic>
        <p:nvPicPr>
          <p:cNvPr id="7" name="Picture 6">
            <a:extLst>
              <a:ext uri="{FF2B5EF4-FFF2-40B4-BE49-F238E27FC236}">
                <a16:creationId xmlns:a16="http://schemas.microsoft.com/office/drawing/2014/main" id="{72200F59-B904-EC4F-8B49-1231915BE9EB}"/>
              </a:ext>
            </a:extLst>
          </p:cNvPr>
          <p:cNvPicPr>
            <a:picLocks noChangeAspect="1"/>
          </p:cNvPicPr>
          <p:nvPr/>
        </p:nvPicPr>
        <p:blipFill>
          <a:blip r:embed="rId2"/>
          <a:stretch>
            <a:fillRect/>
          </a:stretch>
        </p:blipFill>
        <p:spPr>
          <a:xfrm>
            <a:off x="180397" y="1506070"/>
            <a:ext cx="8910016" cy="3819692"/>
          </a:xfrm>
          <a:prstGeom prst="rect">
            <a:avLst/>
          </a:prstGeom>
        </p:spPr>
      </p:pic>
    </p:spTree>
    <p:extLst>
      <p:ext uri="{BB962C8B-B14F-4D97-AF65-F5344CB8AC3E}">
        <p14:creationId xmlns:p14="http://schemas.microsoft.com/office/powerpoint/2010/main" val="36698348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 Terminology</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6" y="988629"/>
            <a:ext cx="7797034" cy="5632311"/>
          </a:xfrm>
          <a:prstGeom prst="rect">
            <a:avLst/>
          </a:prstGeom>
          <a:noFill/>
        </p:spPr>
        <p:txBody>
          <a:bodyPr wrap="square" rtlCol="0">
            <a:spAutoFit/>
          </a:bodyPr>
          <a:lstStyle/>
          <a:p>
            <a:r>
              <a:rPr lang="en-US" sz="2000" b="1" dirty="0">
                <a:solidFill>
                  <a:schemeClr val="accent4">
                    <a:lumMod val="75000"/>
                  </a:schemeClr>
                </a:solidFill>
              </a:rPr>
              <a:t>Brokers</a:t>
            </a:r>
          </a:p>
          <a:p>
            <a:r>
              <a:rPr lang="en-US" sz="2000" b="1" dirty="0">
                <a:solidFill>
                  <a:schemeClr val="accent4">
                    <a:lumMod val="75000"/>
                  </a:schemeClr>
                </a:solidFill>
              </a:rPr>
              <a:t>	</a:t>
            </a:r>
            <a:r>
              <a:rPr lang="en-US" sz="2000" dirty="0">
                <a:solidFill>
                  <a:schemeClr val="accent4">
                    <a:lumMod val="75000"/>
                  </a:schemeClr>
                </a:solidFill>
              </a:rPr>
              <a:t>are Kafka workers and run in a Kafka Cluster. </a:t>
            </a:r>
          </a:p>
          <a:p>
            <a:endParaRPr lang="en-US" sz="2000" b="1" dirty="0">
              <a:solidFill>
                <a:schemeClr val="accent4">
                  <a:lumMod val="75000"/>
                </a:schemeClr>
              </a:solidFill>
            </a:endParaRPr>
          </a:p>
          <a:p>
            <a:r>
              <a:rPr lang="en-US" sz="2000" b="1" dirty="0" err="1">
                <a:solidFill>
                  <a:schemeClr val="accent4">
                    <a:lumMod val="75000"/>
                  </a:schemeClr>
                </a:solidFill>
              </a:rPr>
              <a:t>ZooKeeper</a:t>
            </a:r>
            <a:r>
              <a:rPr lang="en-US" sz="2000" dirty="0">
                <a:solidFill>
                  <a:schemeClr val="accent4">
                    <a:lumMod val="75000"/>
                  </a:schemeClr>
                </a:solidFill>
              </a:rPr>
              <a:t> </a:t>
            </a:r>
          </a:p>
          <a:p>
            <a:r>
              <a:rPr lang="en-US" sz="2000" dirty="0">
                <a:solidFill>
                  <a:schemeClr val="accent4">
                    <a:lumMod val="75000"/>
                  </a:schemeClr>
                </a:solidFill>
              </a:rPr>
              <a:t>	System that coordinates brokers/cluster operation and leadership election</a:t>
            </a:r>
          </a:p>
          <a:p>
            <a:endParaRPr lang="en-US" sz="2000" dirty="0">
              <a:solidFill>
                <a:schemeClr val="accent4">
                  <a:lumMod val="75000"/>
                </a:schemeClr>
              </a:solidFill>
            </a:endParaRPr>
          </a:p>
          <a:p>
            <a:r>
              <a:rPr lang="en-US" sz="2000" b="1" dirty="0">
                <a:solidFill>
                  <a:schemeClr val="accent4">
                    <a:lumMod val="75000"/>
                  </a:schemeClr>
                </a:solidFill>
              </a:rPr>
              <a:t>Records</a:t>
            </a:r>
          </a:p>
          <a:p>
            <a:r>
              <a:rPr lang="en-US" sz="2000" dirty="0">
                <a:solidFill>
                  <a:schemeClr val="accent4">
                    <a:lumMod val="75000"/>
                  </a:schemeClr>
                </a:solidFill>
              </a:rPr>
              <a:t>	</a:t>
            </a:r>
            <a:r>
              <a:rPr lang="en-US" sz="2000" dirty="0"/>
              <a:t>have a key (optional), value and timestamp and are Immutable</a:t>
            </a:r>
            <a:endParaRPr lang="en-US" sz="2000" dirty="0">
              <a:solidFill>
                <a:schemeClr val="accent4">
                  <a:lumMod val="75000"/>
                </a:schemeClr>
              </a:solidFill>
            </a:endParaRPr>
          </a:p>
          <a:p>
            <a:endParaRPr lang="en-US" sz="2000" dirty="0">
              <a:solidFill>
                <a:schemeClr val="accent4">
                  <a:lumMod val="75000"/>
                </a:schemeClr>
              </a:solidFill>
            </a:endParaRPr>
          </a:p>
          <a:p>
            <a:r>
              <a:rPr lang="en-US" sz="2000" b="1" dirty="0">
                <a:solidFill>
                  <a:schemeClr val="accent4">
                    <a:lumMod val="75000"/>
                  </a:schemeClr>
                </a:solidFill>
              </a:rPr>
              <a:t>Producers</a:t>
            </a:r>
            <a:r>
              <a:rPr lang="en-US" sz="2000" dirty="0">
                <a:solidFill>
                  <a:schemeClr val="accent4">
                    <a:lumMod val="75000"/>
                  </a:schemeClr>
                </a:solidFill>
              </a:rPr>
              <a:t> </a:t>
            </a:r>
          </a:p>
          <a:p>
            <a:r>
              <a:rPr lang="en-US" sz="2000" dirty="0">
                <a:solidFill>
                  <a:schemeClr val="accent4">
                    <a:lumMod val="75000"/>
                  </a:schemeClr>
                </a:solidFill>
              </a:rPr>
              <a:t>	write to Topics</a:t>
            </a:r>
          </a:p>
          <a:p>
            <a:r>
              <a:rPr lang="en-US" sz="2000" dirty="0">
                <a:solidFill>
                  <a:schemeClr val="accent4">
                    <a:lumMod val="75000"/>
                  </a:schemeClr>
                </a:solidFill>
              </a:rPr>
              <a:t>	append records at end of Topic log</a:t>
            </a:r>
          </a:p>
          <a:p>
            <a:endParaRPr lang="en-US" sz="2000" dirty="0">
              <a:solidFill>
                <a:schemeClr val="accent4">
                  <a:lumMod val="75000"/>
                </a:schemeClr>
              </a:solidFill>
            </a:endParaRPr>
          </a:p>
          <a:p>
            <a:r>
              <a:rPr lang="en-US" sz="2000" b="1" dirty="0">
                <a:solidFill>
                  <a:schemeClr val="accent4">
                    <a:lumMod val="75000"/>
                  </a:schemeClr>
                </a:solidFill>
              </a:rPr>
              <a:t>Consumers</a:t>
            </a:r>
            <a:r>
              <a:rPr lang="en-US" sz="2000" dirty="0">
                <a:solidFill>
                  <a:schemeClr val="accent4">
                    <a:lumMod val="75000"/>
                  </a:schemeClr>
                </a:solidFill>
              </a:rPr>
              <a:t> </a:t>
            </a:r>
          </a:p>
          <a:p>
            <a:r>
              <a:rPr lang="en-US" sz="2000" dirty="0">
                <a:solidFill>
                  <a:schemeClr val="accent4">
                    <a:lumMod val="75000"/>
                  </a:schemeClr>
                </a:solidFill>
              </a:rPr>
              <a:t>	read from Topics</a:t>
            </a:r>
          </a:p>
          <a:p>
            <a:r>
              <a:rPr lang="en-US" sz="2000" dirty="0">
                <a:solidFill>
                  <a:schemeClr val="accent4">
                    <a:lumMod val="75000"/>
                  </a:schemeClr>
                </a:solidFill>
              </a:rPr>
              <a:t>	can read from Kafka at their own pace</a:t>
            </a:r>
          </a:p>
          <a:p>
            <a:r>
              <a:rPr lang="en-US" sz="2000" dirty="0">
                <a:solidFill>
                  <a:schemeClr val="accent4">
                    <a:lumMod val="75000"/>
                  </a:schemeClr>
                </a:solidFill>
              </a:rPr>
              <a:t>	tracks offset from where they left off reading </a:t>
            </a:r>
          </a:p>
        </p:txBody>
      </p:sp>
    </p:spTree>
    <p:extLst>
      <p:ext uri="{BB962C8B-B14F-4D97-AF65-F5344CB8AC3E}">
        <p14:creationId xmlns:p14="http://schemas.microsoft.com/office/powerpoint/2010/main" val="12857107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Topic Partitions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5" y="988629"/>
            <a:ext cx="8296275" cy="677108"/>
          </a:xfrm>
          <a:prstGeom prst="rect">
            <a:avLst/>
          </a:prstGeom>
          <a:noFill/>
        </p:spPr>
        <p:txBody>
          <a:bodyPr wrap="square" rtlCol="0">
            <a:spAutoFit/>
          </a:bodyPr>
          <a:lstStyle/>
          <a:p>
            <a:endParaRPr lang="en-US" sz="2000" dirty="0">
              <a:solidFill>
                <a:schemeClr val="accent4">
                  <a:lumMod val="75000"/>
                </a:schemeClr>
              </a:solidFill>
            </a:endParaRPr>
          </a:p>
          <a:p>
            <a:endParaRPr lang="en-US" dirty="0"/>
          </a:p>
        </p:txBody>
      </p:sp>
      <p:pic>
        <p:nvPicPr>
          <p:cNvPr id="3" name="Picture 2">
            <a:extLst>
              <a:ext uri="{FF2B5EF4-FFF2-40B4-BE49-F238E27FC236}">
                <a16:creationId xmlns:a16="http://schemas.microsoft.com/office/drawing/2014/main" id="{4DBA9EF3-74B1-FB47-8453-5B57E037ED05}"/>
              </a:ext>
            </a:extLst>
          </p:cNvPr>
          <p:cNvPicPr>
            <a:picLocks noChangeAspect="1"/>
          </p:cNvPicPr>
          <p:nvPr/>
        </p:nvPicPr>
        <p:blipFill>
          <a:blip r:embed="rId2"/>
          <a:stretch>
            <a:fillRect/>
          </a:stretch>
        </p:blipFill>
        <p:spPr>
          <a:xfrm>
            <a:off x="472965" y="1327183"/>
            <a:ext cx="7772400" cy="4721869"/>
          </a:xfrm>
          <a:prstGeom prst="rect">
            <a:avLst/>
          </a:prstGeom>
        </p:spPr>
      </p:pic>
    </p:spTree>
    <p:extLst>
      <p:ext uri="{BB962C8B-B14F-4D97-AF65-F5344CB8AC3E}">
        <p14:creationId xmlns:p14="http://schemas.microsoft.com/office/powerpoint/2010/main" val="33883567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Partitions and offsets.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6" y="988629"/>
            <a:ext cx="8137634" cy="5909310"/>
          </a:xfrm>
          <a:prstGeom prst="rect">
            <a:avLst/>
          </a:prstGeom>
          <a:noFill/>
        </p:spPr>
        <p:txBody>
          <a:bodyPr wrap="square" rtlCol="0">
            <a:spAutoFit/>
          </a:bodyPr>
          <a:lstStyle/>
          <a:p>
            <a:endParaRPr lang="en-US" sz="2400" dirty="0">
              <a:solidFill>
                <a:schemeClr val="accent4">
                  <a:lumMod val="75000"/>
                </a:schemeClr>
              </a:solidFill>
            </a:endParaRPr>
          </a:p>
          <a:p>
            <a:r>
              <a:rPr lang="en-US" sz="2400" dirty="0">
                <a:solidFill>
                  <a:schemeClr val="accent4">
                    <a:lumMod val="75000"/>
                  </a:schemeClr>
                </a:solidFill>
              </a:rPr>
              <a:t>- Order is maintained only in a single partition</a:t>
            </a:r>
          </a:p>
          <a:p>
            <a:endParaRPr lang="en-US" sz="2400" dirty="0">
              <a:solidFill>
                <a:schemeClr val="accent4">
                  <a:lumMod val="75000"/>
                </a:schemeClr>
              </a:solidFill>
            </a:endParaRPr>
          </a:p>
          <a:p>
            <a:r>
              <a:rPr lang="en-US" sz="2400" dirty="0">
                <a:solidFill>
                  <a:schemeClr val="accent4">
                    <a:lumMod val="75000"/>
                  </a:schemeClr>
                </a:solidFill>
              </a:rPr>
              <a:t>- A </a:t>
            </a:r>
            <a:r>
              <a:rPr lang="en-US" sz="2400" b="1" dirty="0">
                <a:solidFill>
                  <a:schemeClr val="accent4">
                    <a:lumMod val="75000"/>
                  </a:schemeClr>
                </a:solidFill>
              </a:rPr>
              <a:t>partition</a:t>
            </a:r>
            <a:r>
              <a:rPr lang="en-US" sz="2400" dirty="0">
                <a:solidFill>
                  <a:schemeClr val="accent4">
                    <a:lumMod val="75000"/>
                  </a:schemeClr>
                </a:solidFill>
              </a:rPr>
              <a:t> is ordered, immutable sequence of records that is</a:t>
            </a:r>
          </a:p>
          <a:p>
            <a:r>
              <a:rPr lang="en-US" sz="2400" dirty="0">
                <a:solidFill>
                  <a:schemeClr val="accent4">
                    <a:lumMod val="75000"/>
                  </a:schemeClr>
                </a:solidFill>
              </a:rPr>
              <a:t>  continually appended to a commit log.</a:t>
            </a:r>
          </a:p>
          <a:p>
            <a:r>
              <a:rPr lang="en-US" sz="2400" dirty="0">
                <a:solidFill>
                  <a:schemeClr val="accent4">
                    <a:lumMod val="75000"/>
                  </a:schemeClr>
                </a:solidFill>
              </a:rPr>
              <a:t> </a:t>
            </a:r>
          </a:p>
          <a:p>
            <a:r>
              <a:rPr lang="en-US" sz="2400" dirty="0">
                <a:solidFill>
                  <a:schemeClr val="accent4">
                    <a:lumMod val="75000"/>
                  </a:schemeClr>
                </a:solidFill>
              </a:rPr>
              <a:t>- </a:t>
            </a:r>
            <a:r>
              <a:rPr lang="en-US" sz="2400" b="1" dirty="0">
                <a:solidFill>
                  <a:schemeClr val="accent4">
                    <a:lumMod val="75000"/>
                  </a:schemeClr>
                </a:solidFill>
              </a:rPr>
              <a:t>records</a:t>
            </a:r>
            <a:r>
              <a:rPr lang="en-US" sz="2400" dirty="0">
                <a:solidFill>
                  <a:schemeClr val="accent4">
                    <a:lumMod val="75000"/>
                  </a:schemeClr>
                </a:solidFill>
              </a:rPr>
              <a:t> in partitions are assigned sequential id number called the </a:t>
            </a:r>
            <a:r>
              <a:rPr lang="en-US" sz="2400" b="1" dirty="0">
                <a:solidFill>
                  <a:schemeClr val="accent4">
                    <a:lumMod val="75000"/>
                  </a:schemeClr>
                </a:solidFill>
              </a:rPr>
              <a:t>offset</a:t>
            </a:r>
          </a:p>
          <a:p>
            <a:endParaRPr lang="en-US" sz="2400" dirty="0">
              <a:solidFill>
                <a:schemeClr val="accent4">
                  <a:lumMod val="75000"/>
                </a:schemeClr>
              </a:solidFill>
            </a:endParaRPr>
          </a:p>
          <a:p>
            <a:r>
              <a:rPr lang="en-US" sz="2400" dirty="0">
                <a:solidFill>
                  <a:schemeClr val="accent4">
                    <a:lumMod val="75000"/>
                  </a:schemeClr>
                </a:solidFill>
              </a:rPr>
              <a:t>- Offset identifies each record within the partition</a:t>
            </a:r>
          </a:p>
          <a:p>
            <a:endParaRPr lang="en-US" sz="2400" dirty="0">
              <a:solidFill>
                <a:schemeClr val="accent4">
                  <a:lumMod val="75000"/>
                </a:schemeClr>
              </a:solidFill>
            </a:endParaRPr>
          </a:p>
          <a:p>
            <a:r>
              <a:rPr lang="en-US" sz="2400" dirty="0">
                <a:solidFill>
                  <a:schemeClr val="accent4">
                    <a:lumMod val="75000"/>
                  </a:schemeClr>
                </a:solidFill>
              </a:rPr>
              <a:t>- A </a:t>
            </a:r>
            <a:r>
              <a:rPr lang="en-US" sz="2400" b="1" dirty="0">
                <a:solidFill>
                  <a:schemeClr val="accent4">
                    <a:lumMod val="75000"/>
                  </a:schemeClr>
                </a:solidFill>
              </a:rPr>
              <a:t>topic partition </a:t>
            </a:r>
            <a:r>
              <a:rPr lang="en-US" sz="2400" dirty="0">
                <a:solidFill>
                  <a:schemeClr val="accent4">
                    <a:lumMod val="75000"/>
                  </a:schemeClr>
                </a:solidFill>
              </a:rPr>
              <a:t>must fit on the server that host it</a:t>
            </a:r>
          </a:p>
          <a:p>
            <a:endParaRPr lang="en-US" sz="2400" dirty="0">
              <a:solidFill>
                <a:schemeClr val="accent4">
                  <a:lumMod val="75000"/>
                </a:schemeClr>
              </a:solidFill>
            </a:endParaRPr>
          </a:p>
          <a:p>
            <a:r>
              <a:rPr lang="en-US" sz="2400" dirty="0">
                <a:solidFill>
                  <a:schemeClr val="accent4">
                    <a:lumMod val="75000"/>
                  </a:schemeClr>
                </a:solidFill>
              </a:rPr>
              <a:t>- A </a:t>
            </a:r>
            <a:r>
              <a:rPr lang="en-US" sz="2400" b="1" dirty="0">
                <a:solidFill>
                  <a:schemeClr val="accent4">
                    <a:lumMod val="75000"/>
                  </a:schemeClr>
                </a:solidFill>
              </a:rPr>
              <a:t>topic</a:t>
            </a:r>
            <a:r>
              <a:rPr lang="en-US" sz="2400" dirty="0">
                <a:solidFill>
                  <a:schemeClr val="accent4">
                    <a:lumMod val="75000"/>
                  </a:schemeClr>
                </a:solidFill>
              </a:rPr>
              <a:t> can span many partitions hosted on many servers</a:t>
            </a:r>
          </a:p>
          <a:p>
            <a:endParaRPr lang="en-US" sz="2400" dirty="0">
              <a:solidFill>
                <a:schemeClr val="accent4">
                  <a:lumMod val="75000"/>
                </a:schemeClr>
              </a:solidFill>
            </a:endParaRPr>
          </a:p>
          <a:p>
            <a:endParaRPr lang="en-US" dirty="0"/>
          </a:p>
        </p:txBody>
      </p:sp>
    </p:spTree>
    <p:extLst>
      <p:ext uri="{BB962C8B-B14F-4D97-AF65-F5344CB8AC3E}">
        <p14:creationId xmlns:p14="http://schemas.microsoft.com/office/powerpoint/2010/main" val="20644807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vs Aws Kinesis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5" y="988629"/>
            <a:ext cx="8296275" cy="6217087"/>
          </a:xfrm>
          <a:prstGeom prst="rect">
            <a:avLst/>
          </a:prstGeom>
          <a:noFill/>
        </p:spPr>
        <p:txBody>
          <a:bodyPr wrap="square" rtlCol="0">
            <a:spAutoFit/>
          </a:bodyPr>
          <a:lstStyle/>
          <a:p>
            <a:endParaRPr lang="en-US" sz="2400" dirty="0">
              <a:solidFill>
                <a:schemeClr val="accent4">
                  <a:lumMod val="75000"/>
                </a:schemeClr>
              </a:solidFill>
            </a:endParaRPr>
          </a:p>
          <a:p>
            <a:r>
              <a:rPr lang="en-US" sz="2400" dirty="0">
                <a:solidFill>
                  <a:schemeClr val="accent4">
                    <a:lumMod val="75000"/>
                  </a:schemeClr>
                </a:solidFill>
              </a:rPr>
              <a:t>- Kinesis Streams is equivalent to Kafka Core</a:t>
            </a:r>
          </a:p>
          <a:p>
            <a:endParaRPr lang="en-US" sz="2400" dirty="0">
              <a:solidFill>
                <a:schemeClr val="accent4">
                  <a:lumMod val="75000"/>
                </a:schemeClr>
              </a:solidFill>
            </a:endParaRPr>
          </a:p>
          <a:p>
            <a:r>
              <a:rPr lang="en-US" sz="2400" dirty="0">
                <a:solidFill>
                  <a:schemeClr val="accent4">
                    <a:lumMod val="75000"/>
                  </a:schemeClr>
                </a:solidFill>
              </a:rPr>
              <a:t>- Kinesis Analytics is equivalent to Kafka Streams</a:t>
            </a:r>
          </a:p>
          <a:p>
            <a:endParaRPr lang="en-US" sz="2400" dirty="0">
              <a:solidFill>
                <a:schemeClr val="accent4">
                  <a:lumMod val="75000"/>
                </a:schemeClr>
              </a:solidFill>
            </a:endParaRPr>
          </a:p>
          <a:p>
            <a:r>
              <a:rPr lang="en-US" sz="2400" dirty="0">
                <a:solidFill>
                  <a:schemeClr val="accent4">
                    <a:lumMod val="75000"/>
                  </a:schemeClr>
                </a:solidFill>
              </a:rPr>
              <a:t>- Kinesis Shard is equivalent to Kafka Partition</a:t>
            </a:r>
          </a:p>
          <a:p>
            <a:endParaRPr lang="en-US" sz="2400" dirty="0">
              <a:solidFill>
                <a:schemeClr val="accent4">
                  <a:lumMod val="75000"/>
                </a:schemeClr>
              </a:solidFill>
            </a:endParaRPr>
          </a:p>
          <a:p>
            <a:r>
              <a:rPr lang="en-US" sz="2400" dirty="0">
                <a:solidFill>
                  <a:schemeClr val="accent4">
                    <a:lumMod val="75000"/>
                  </a:schemeClr>
                </a:solidFill>
              </a:rPr>
              <a:t>- Kinesis Analytics allows you to perform SQL like queries on data streams</a:t>
            </a:r>
          </a:p>
          <a:p>
            <a:endParaRPr lang="en-US" sz="2400" dirty="0">
              <a:solidFill>
                <a:schemeClr val="accent4">
                  <a:lumMod val="75000"/>
                </a:schemeClr>
              </a:solidFill>
            </a:endParaRPr>
          </a:p>
          <a:p>
            <a:r>
              <a:rPr lang="en-US" sz="2400" dirty="0">
                <a:solidFill>
                  <a:schemeClr val="accent4">
                    <a:lumMod val="75000"/>
                  </a:schemeClr>
                </a:solidFill>
              </a:rPr>
              <a:t>- Kafka Streaming allows performing functional aggregations and mutations</a:t>
            </a:r>
          </a:p>
          <a:p>
            <a:endParaRPr lang="en-US" sz="2400" dirty="0">
              <a:solidFill>
                <a:schemeClr val="accent4">
                  <a:lumMod val="75000"/>
                </a:schemeClr>
              </a:solidFill>
            </a:endParaRPr>
          </a:p>
          <a:p>
            <a:r>
              <a:rPr lang="en-US" sz="2400" dirty="0">
                <a:solidFill>
                  <a:schemeClr val="accent4">
                    <a:lumMod val="75000"/>
                  </a:schemeClr>
                </a:solidFill>
              </a:rPr>
              <a:t>- Kafka integrates well with Spark and Apache </a:t>
            </a:r>
            <a:r>
              <a:rPr lang="en-US" sz="2400" dirty="0" err="1">
                <a:solidFill>
                  <a:schemeClr val="accent4">
                    <a:lumMod val="75000"/>
                  </a:schemeClr>
                </a:solidFill>
              </a:rPr>
              <a:t>Flink</a:t>
            </a:r>
            <a:r>
              <a:rPr lang="en-US" sz="2400" dirty="0">
                <a:solidFill>
                  <a:schemeClr val="accent4">
                    <a:lumMod val="75000"/>
                  </a:schemeClr>
                </a:solidFill>
              </a:rPr>
              <a:t> which allows SQL like queries on streams</a:t>
            </a:r>
          </a:p>
          <a:p>
            <a:endParaRPr lang="en-US" sz="2000" dirty="0">
              <a:solidFill>
                <a:schemeClr val="accent4">
                  <a:lumMod val="75000"/>
                </a:schemeClr>
              </a:solidFill>
            </a:endParaRPr>
          </a:p>
          <a:p>
            <a:endParaRPr lang="en-US" dirty="0"/>
          </a:p>
        </p:txBody>
      </p:sp>
    </p:spTree>
    <p:extLst>
      <p:ext uri="{BB962C8B-B14F-4D97-AF65-F5344CB8AC3E}">
        <p14:creationId xmlns:p14="http://schemas.microsoft.com/office/powerpoint/2010/main" val="35941891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671225"/>
          </a:xfrm>
          <a:prstGeom prst="rect">
            <a:avLst/>
          </a:prstGeom>
          <a:noFill/>
          <a:ln>
            <a:noFill/>
          </a:ln>
        </p:spPr>
        <p:txBody>
          <a:bodyPr spcFirstLastPara="1" wrap="square" lIns="91425" tIns="45700" rIns="91425" bIns="45700" anchor="t" anchorCtr="1">
            <a:noAutofit/>
          </a:bodyPr>
          <a:lstStyle/>
          <a:p>
            <a:pPr marL="0" marR="0" lvl="0" indent="0" rtl="0">
              <a:lnSpc>
                <a:spcPct val="95000"/>
              </a:lnSpc>
              <a:spcBef>
                <a:spcPts val="0"/>
              </a:spcBef>
              <a:spcAft>
                <a:spcPts val="0"/>
              </a:spcAft>
              <a:buNone/>
            </a:pPr>
            <a:r>
              <a:rPr lang="en-US" sz="2400" i="0" u="none" strike="noStrike" cap="none" dirty="0">
                <a:solidFill>
                  <a:schemeClr val="accent4">
                    <a:lumMod val="75000"/>
                  </a:schemeClr>
                </a:solidFill>
                <a:latin typeface="Arial"/>
                <a:ea typeface="Arial"/>
                <a:cs typeface="Arial"/>
                <a:sym typeface="Arial"/>
              </a:rPr>
              <a:t>Infrastructure as a Service (IaaS)</a:t>
            </a:r>
          </a:p>
          <a:p>
            <a:pPr lvl="0">
              <a:lnSpc>
                <a:spcPct val="95000"/>
              </a:lnSpc>
            </a:pPr>
            <a:r>
              <a:rPr lang="en-US" sz="2400" dirty="0">
                <a:solidFill>
                  <a:srgbClr val="7F7F7F"/>
                </a:solidFill>
                <a:latin typeface="Arial"/>
                <a:ea typeface="Arial"/>
                <a:cs typeface="Arial"/>
                <a:sym typeface="Arial"/>
              </a:rPr>
              <a:t>Contains the basic building blocks for cloud IT and typically provide access to networking features, computers and data storage space. IaaS gives you the highest level of flexibility.</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chemeClr val="accent4">
                    <a:lumMod val="75000"/>
                  </a:schemeClr>
                </a:solidFill>
                <a:latin typeface="Arial"/>
                <a:ea typeface="Arial"/>
                <a:cs typeface="Arial"/>
                <a:sym typeface="Arial"/>
              </a:rPr>
              <a:t>Platform as a Service (PaaS)</a:t>
            </a:r>
          </a:p>
          <a:p>
            <a:pPr lvl="0">
              <a:lnSpc>
                <a:spcPct val="95000"/>
              </a:lnSpc>
            </a:pPr>
            <a:r>
              <a:rPr lang="en-US" sz="2400" dirty="0">
                <a:solidFill>
                  <a:srgbClr val="7F7F7F"/>
                </a:solidFill>
                <a:latin typeface="Arial"/>
                <a:ea typeface="Arial"/>
                <a:cs typeface="Arial"/>
                <a:sym typeface="Arial"/>
              </a:rPr>
              <a:t>Removes the need for your organization to manage the underlying infrastructure (usually hardware and operating systems) and allows you to focus on managing of your applications.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chemeClr val="accent4">
                    <a:lumMod val="75000"/>
                  </a:schemeClr>
                </a:solidFill>
                <a:latin typeface="Arial"/>
                <a:ea typeface="Arial"/>
                <a:cs typeface="Arial"/>
                <a:sym typeface="Arial"/>
              </a:rPr>
              <a:t>Software as a Service (SaaS)</a:t>
            </a:r>
          </a:p>
          <a:p>
            <a:pPr lvl="0">
              <a:lnSpc>
                <a:spcPct val="95000"/>
              </a:lnSpc>
            </a:pPr>
            <a:r>
              <a:rPr lang="en-US" sz="2400" dirty="0">
                <a:solidFill>
                  <a:srgbClr val="7F7F7F"/>
                </a:solidFill>
                <a:latin typeface="Arial"/>
                <a:ea typeface="Arial"/>
                <a:cs typeface="Arial"/>
                <a:sym typeface="Arial"/>
              </a:rPr>
              <a:t>Offers a completed product run and managed by the service provider. You do not have to think about how the service is maintained and only think about how that particular piece of software is going to be used.</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4. Cloud Computing types</a:t>
            </a:r>
            <a:endParaRPr lang="en-US" dirty="0"/>
          </a:p>
        </p:txBody>
      </p:sp>
    </p:spTree>
    <p:extLst>
      <p:ext uri="{BB962C8B-B14F-4D97-AF65-F5344CB8AC3E}">
        <p14:creationId xmlns:p14="http://schemas.microsoft.com/office/powerpoint/2010/main" val="30191415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671225"/>
          </a:xfrm>
          <a:prstGeom prst="rect">
            <a:avLst/>
          </a:prstGeom>
          <a:noFill/>
          <a:ln>
            <a:noFill/>
          </a:ln>
        </p:spPr>
        <p:txBody>
          <a:bodyPr spcFirstLastPara="1" wrap="square" lIns="91425" tIns="45700" rIns="91425" bIns="45700" anchor="t" anchorCtr="1">
            <a:noAutofit/>
          </a:bodyPr>
          <a:lstStyle/>
          <a:p>
            <a:pPr marL="0" marR="0" lvl="0" indent="0" rtl="0">
              <a:lnSpc>
                <a:spcPct val="95000"/>
              </a:lnSpc>
              <a:spcBef>
                <a:spcPts val="0"/>
              </a:spcBef>
              <a:spcAft>
                <a:spcPts val="0"/>
              </a:spcAft>
              <a:buNone/>
            </a:pPr>
            <a:r>
              <a:rPr lang="en-US" sz="2400" i="0" u="none" strike="noStrike" cap="none" dirty="0">
                <a:solidFill>
                  <a:schemeClr val="accent4">
                    <a:lumMod val="75000"/>
                  </a:schemeClr>
                </a:solidFill>
                <a:latin typeface="Arial"/>
                <a:ea typeface="Arial"/>
                <a:cs typeface="Arial"/>
                <a:sym typeface="Arial"/>
              </a:rPr>
              <a:t>Infrastructure as a Service (IaaS)</a:t>
            </a:r>
          </a:p>
          <a:p>
            <a:pPr lvl="0">
              <a:lnSpc>
                <a:spcPct val="95000"/>
              </a:lnSpc>
            </a:pPr>
            <a:r>
              <a:rPr lang="en-US" sz="2400" dirty="0">
                <a:solidFill>
                  <a:srgbClr val="7F7F7F"/>
                </a:solidFill>
                <a:latin typeface="Arial"/>
                <a:ea typeface="Arial"/>
                <a:cs typeface="Arial"/>
                <a:sym typeface="Arial"/>
              </a:rPr>
              <a:t>Contains the basic building blocks for cloud IT and typically provide access to networking features, computers and data storage space. IaaS gives you the highest level of flexibility.</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chemeClr val="accent4">
                    <a:lumMod val="75000"/>
                  </a:schemeClr>
                </a:solidFill>
                <a:latin typeface="Arial"/>
                <a:ea typeface="Arial"/>
                <a:cs typeface="Arial"/>
                <a:sym typeface="Arial"/>
              </a:rPr>
              <a:t>Platform as a Service (PaaS)</a:t>
            </a:r>
          </a:p>
          <a:p>
            <a:pPr lvl="0">
              <a:lnSpc>
                <a:spcPct val="95000"/>
              </a:lnSpc>
            </a:pPr>
            <a:r>
              <a:rPr lang="en-US" sz="2400" dirty="0">
                <a:solidFill>
                  <a:srgbClr val="7F7F7F"/>
                </a:solidFill>
                <a:latin typeface="Arial"/>
                <a:ea typeface="Arial"/>
                <a:cs typeface="Arial"/>
                <a:sym typeface="Arial"/>
              </a:rPr>
              <a:t>Removes the need for your organization to manage the underlying infrastructure (usually hardware and operating systems) and allows you to focus on managing of your applications.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chemeClr val="accent4">
                    <a:lumMod val="75000"/>
                  </a:schemeClr>
                </a:solidFill>
                <a:latin typeface="Arial"/>
                <a:ea typeface="Arial"/>
                <a:cs typeface="Arial"/>
                <a:sym typeface="Arial"/>
              </a:rPr>
              <a:t>Function as a Service &amp; Serverless (</a:t>
            </a:r>
            <a:r>
              <a:rPr lang="en-US" sz="2400" dirty="0" err="1">
                <a:solidFill>
                  <a:schemeClr val="accent4">
                    <a:lumMod val="75000"/>
                  </a:schemeClr>
                </a:solidFill>
                <a:latin typeface="Arial"/>
                <a:ea typeface="Arial"/>
                <a:cs typeface="Arial"/>
                <a:sym typeface="Arial"/>
              </a:rPr>
              <a:t>FaaS</a:t>
            </a:r>
            <a:r>
              <a:rPr lang="en-US" sz="2400" dirty="0">
                <a:solidFill>
                  <a:schemeClr val="accent4">
                    <a:lumMod val="75000"/>
                  </a:schemeClr>
                </a:solidFill>
                <a:latin typeface="Arial"/>
                <a:ea typeface="Arial"/>
                <a:cs typeface="Arial"/>
                <a:sym typeface="Arial"/>
              </a:rPr>
              <a:t>)</a:t>
            </a:r>
          </a:p>
          <a:p>
            <a:pPr lvl="0">
              <a:lnSpc>
                <a:spcPct val="95000"/>
              </a:lnSpc>
            </a:pPr>
            <a:r>
              <a:rPr lang="en-US" sz="2400" dirty="0">
                <a:solidFill>
                  <a:srgbClr val="7F7F7F"/>
                </a:solidFill>
                <a:latin typeface="Arial"/>
                <a:ea typeface="Arial"/>
                <a:cs typeface="Arial"/>
                <a:sym typeface="Arial"/>
              </a:rPr>
              <a:t>Offers capability to call functions in the cloud. You do not have to think about how the service is maintained, scaled or recovered.</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4. Cloud Computing types</a:t>
            </a:r>
            <a:endParaRPr lang="en-US" dirty="0"/>
          </a:p>
        </p:txBody>
      </p:sp>
    </p:spTree>
    <p:extLst>
      <p:ext uri="{BB962C8B-B14F-4D97-AF65-F5344CB8AC3E}">
        <p14:creationId xmlns:p14="http://schemas.microsoft.com/office/powerpoint/2010/main" val="27955072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Computing Deployment models</a:t>
            </a:r>
            <a:endParaRPr lang="en-US" dirty="0"/>
          </a:p>
        </p:txBody>
      </p:sp>
      <p:sp>
        <p:nvSpPr>
          <p:cNvPr id="2" name="TextBox 1">
            <a:extLst>
              <a:ext uri="{FF2B5EF4-FFF2-40B4-BE49-F238E27FC236}">
                <a16:creationId xmlns:a16="http://schemas.microsoft.com/office/drawing/2014/main" id="{A7302084-4D4B-544A-96C4-ED882BC4C51A}"/>
              </a:ext>
            </a:extLst>
          </p:cNvPr>
          <p:cNvSpPr txBox="1"/>
          <p:nvPr/>
        </p:nvSpPr>
        <p:spPr>
          <a:xfrm>
            <a:off x="1245140" y="1478603"/>
            <a:ext cx="7365460" cy="4185761"/>
          </a:xfrm>
          <a:prstGeom prst="rect">
            <a:avLst/>
          </a:prstGeom>
          <a:noFill/>
        </p:spPr>
        <p:txBody>
          <a:bodyPr wrap="square" rtlCol="0">
            <a:spAutoFit/>
          </a:bodyPr>
          <a:lstStyle/>
          <a:p>
            <a:pPr lvl="0">
              <a:lnSpc>
                <a:spcPct val="95000"/>
              </a:lnSpc>
            </a:pPr>
            <a:r>
              <a:rPr lang="en-US" sz="4000" dirty="0">
                <a:solidFill>
                  <a:schemeClr val="accent4">
                    <a:lumMod val="75000"/>
                  </a:schemeClr>
                </a:solidFill>
                <a:latin typeface="Arial"/>
                <a:ea typeface="Arial"/>
                <a:cs typeface="Arial"/>
                <a:sym typeface="Arial"/>
              </a:rPr>
              <a:t>- Cloud </a:t>
            </a:r>
          </a:p>
          <a:p>
            <a:pPr lvl="0">
              <a:lnSpc>
                <a:spcPct val="95000"/>
              </a:lnSpc>
            </a:pPr>
            <a:endParaRPr lang="en-US" sz="4000" dirty="0">
              <a:solidFill>
                <a:schemeClr val="accent4">
                  <a:lumMod val="75000"/>
                </a:schemeClr>
              </a:solidFill>
              <a:latin typeface="Arial"/>
              <a:ea typeface="Arial"/>
              <a:cs typeface="Arial"/>
              <a:sym typeface="Arial"/>
            </a:endParaRPr>
          </a:p>
          <a:p>
            <a:pPr lvl="0">
              <a:lnSpc>
                <a:spcPct val="95000"/>
              </a:lnSpc>
            </a:pPr>
            <a:endParaRPr lang="en-US" sz="4000" dirty="0">
              <a:solidFill>
                <a:schemeClr val="accent4">
                  <a:lumMod val="75000"/>
                </a:schemeClr>
              </a:solidFill>
              <a:latin typeface="Arial"/>
              <a:ea typeface="Arial"/>
              <a:cs typeface="Arial"/>
              <a:sym typeface="Arial"/>
            </a:endParaRPr>
          </a:p>
          <a:p>
            <a:pPr lvl="0">
              <a:lnSpc>
                <a:spcPct val="95000"/>
              </a:lnSpc>
            </a:pPr>
            <a:r>
              <a:rPr lang="en-US" sz="4000" dirty="0">
                <a:solidFill>
                  <a:schemeClr val="accent4">
                    <a:lumMod val="75000"/>
                  </a:schemeClr>
                </a:solidFill>
                <a:latin typeface="Arial"/>
                <a:ea typeface="Arial"/>
                <a:cs typeface="Arial"/>
                <a:sym typeface="Arial"/>
              </a:rPr>
              <a:t>- Hybrid</a:t>
            </a:r>
          </a:p>
          <a:p>
            <a:pPr lvl="0">
              <a:lnSpc>
                <a:spcPct val="95000"/>
              </a:lnSpc>
            </a:pPr>
            <a:endParaRPr lang="en-US" sz="4000" dirty="0">
              <a:solidFill>
                <a:schemeClr val="accent4">
                  <a:lumMod val="75000"/>
                </a:schemeClr>
              </a:solidFill>
              <a:latin typeface="Arial"/>
              <a:ea typeface="Arial"/>
              <a:cs typeface="Arial"/>
              <a:sym typeface="Arial"/>
            </a:endParaRPr>
          </a:p>
          <a:p>
            <a:pPr lvl="0">
              <a:lnSpc>
                <a:spcPct val="95000"/>
              </a:lnSpc>
            </a:pPr>
            <a:endParaRPr lang="en-US" sz="4000" dirty="0">
              <a:solidFill>
                <a:schemeClr val="accent4">
                  <a:lumMod val="75000"/>
                </a:schemeClr>
              </a:solidFill>
              <a:latin typeface="Arial"/>
              <a:ea typeface="Arial"/>
              <a:cs typeface="Arial"/>
              <a:sym typeface="Arial"/>
            </a:endParaRPr>
          </a:p>
          <a:p>
            <a:pPr lvl="0">
              <a:lnSpc>
                <a:spcPct val="95000"/>
              </a:lnSpc>
            </a:pPr>
            <a:r>
              <a:rPr lang="en-US" sz="4000" dirty="0">
                <a:solidFill>
                  <a:schemeClr val="accent4">
                    <a:lumMod val="75000"/>
                  </a:schemeClr>
                </a:solidFill>
                <a:latin typeface="Arial"/>
                <a:ea typeface="Arial"/>
                <a:cs typeface="Arial"/>
                <a:sym typeface="Arial"/>
              </a:rPr>
              <a:t>- In Premises</a:t>
            </a:r>
          </a:p>
        </p:txBody>
      </p:sp>
    </p:spTree>
    <p:extLst>
      <p:ext uri="{BB962C8B-B14F-4D97-AF65-F5344CB8AC3E}">
        <p14:creationId xmlns:p14="http://schemas.microsoft.com/office/powerpoint/2010/main" val="31765707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671225"/>
          </a:xfrm>
          <a:prstGeom prst="rect">
            <a:avLst/>
          </a:prstGeom>
          <a:noFill/>
          <a:ln>
            <a:noFill/>
          </a:ln>
        </p:spPr>
        <p:txBody>
          <a:bodyPr spcFirstLastPara="1" wrap="square" lIns="91425" tIns="45700" rIns="91425" bIns="45700" anchor="t" anchorCtr="1">
            <a:noAutofit/>
          </a:bodyPr>
          <a:lstStyle/>
          <a:p>
            <a:pPr marL="0" marR="0" lvl="0" indent="0" rtl="0">
              <a:lnSpc>
                <a:spcPct val="95000"/>
              </a:lnSpc>
              <a:spcBef>
                <a:spcPts val="0"/>
              </a:spcBef>
              <a:spcAft>
                <a:spcPts val="0"/>
              </a:spcAft>
              <a:buNone/>
            </a:pPr>
            <a:r>
              <a:rPr lang="en-US" sz="2400" i="0" u="none" strike="noStrike" cap="none" dirty="0">
                <a:solidFill>
                  <a:schemeClr val="accent4">
                    <a:lumMod val="75000"/>
                  </a:schemeClr>
                </a:solidFill>
                <a:latin typeface="Arial"/>
                <a:ea typeface="Arial"/>
                <a:cs typeface="Arial"/>
                <a:sym typeface="Arial"/>
              </a:rPr>
              <a:t>Cloud</a:t>
            </a:r>
          </a:p>
          <a:p>
            <a:pPr marL="0" marR="0" lvl="0" indent="0" rtl="0">
              <a:lnSpc>
                <a:spcPct val="95000"/>
              </a:lnSpc>
              <a:spcBef>
                <a:spcPts val="0"/>
              </a:spcBef>
              <a:spcAft>
                <a:spcPts val="0"/>
              </a:spcAft>
              <a:buNone/>
            </a:pPr>
            <a:endParaRPr lang="en-US" sz="2400" i="0" u="none" strike="noStrike" cap="none"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Applications are fully-deployed on the cloud, with all components running on it.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Applications on the cloud have either been created for the cloud or have been migrated from data-center to take advantage of the benefits of cloud computing.</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They can be built on low-level services or use fully managed services. (more about this later…)</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Computing Deployment models</a:t>
            </a:r>
            <a:endParaRPr lang="en-US" dirty="0"/>
          </a:p>
        </p:txBody>
      </p:sp>
    </p:spTree>
    <p:extLst>
      <p:ext uri="{BB962C8B-B14F-4D97-AF65-F5344CB8AC3E}">
        <p14:creationId xmlns:p14="http://schemas.microsoft.com/office/powerpoint/2010/main" val="27632317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82A9C-9F9E-1446-B72D-94B0C106BA9A}"/>
              </a:ext>
            </a:extLst>
          </p:cNvPr>
          <p:cNvSpPr>
            <a:spLocks noGrp="1"/>
          </p:cNvSpPr>
          <p:nvPr>
            <p:ph type="title"/>
          </p:nvPr>
        </p:nvSpPr>
        <p:spPr/>
        <p:txBody>
          <a:bodyPr>
            <a:normAutofit/>
          </a:bodyPr>
          <a:lstStyle/>
          <a:p>
            <a:r>
              <a:rPr lang="en-US" dirty="0"/>
              <a:t>Example Data Architecture - Cloud</a:t>
            </a:r>
          </a:p>
        </p:txBody>
      </p:sp>
      <p:pic>
        <p:nvPicPr>
          <p:cNvPr id="4" name="Content Placeholder 3">
            <a:extLst>
              <a:ext uri="{FF2B5EF4-FFF2-40B4-BE49-F238E27FC236}">
                <a16:creationId xmlns:a16="http://schemas.microsoft.com/office/drawing/2014/main" id="{0C88B363-3DD9-2640-84FE-DACCC9CB07EF}"/>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729425" y="1272025"/>
            <a:ext cx="7685150" cy="5259665"/>
          </a:xfrm>
          <a:prstGeom prst="rect">
            <a:avLst/>
          </a:prstGeom>
        </p:spPr>
      </p:pic>
    </p:spTree>
    <p:extLst>
      <p:ext uri="{BB962C8B-B14F-4D97-AF65-F5344CB8AC3E}">
        <p14:creationId xmlns:p14="http://schemas.microsoft.com/office/powerpoint/2010/main" val="1209562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8549120" cy="4278094"/>
          </a:xfrm>
          <a:prstGeom prst="rect">
            <a:avLst/>
          </a:prstGeom>
          <a:noFill/>
        </p:spPr>
        <p:txBody>
          <a:bodyPr wrap="square" rtlCol="0">
            <a:spAutoFit/>
          </a:bodyPr>
          <a:lstStyle/>
          <a:p>
            <a:r>
              <a:rPr lang="en-US" sz="2000" b="1" dirty="0"/>
              <a:t>Sometimes you want to materialize an intermediary result.</a:t>
            </a:r>
            <a:endParaRPr lang="en-US" sz="1600" b="1" dirty="0">
              <a:solidFill>
                <a:schemeClr val="accent5">
                  <a:lumMod val="75000"/>
                </a:schemeClr>
              </a:solidFill>
            </a:endParaRPr>
          </a:p>
          <a:p>
            <a:endParaRPr lang="en-US" sz="1400" b="1" dirty="0">
              <a:solidFill>
                <a:schemeClr val="accent3">
                  <a:lumMod val="75000"/>
                </a:schemeClr>
              </a:solidFill>
            </a:endParaRPr>
          </a:p>
          <a:p>
            <a:r>
              <a:rPr lang="en-US" sz="1400" b="1" dirty="0">
                <a:solidFill>
                  <a:schemeClr val="accent3">
                    <a:lumMod val="75000"/>
                  </a:schemeClr>
                </a:solidFill>
              </a:rPr>
              <a:t>-- This is creating a table name variable</a:t>
            </a:r>
          </a:p>
          <a:p>
            <a:r>
              <a:rPr lang="en-US" sz="1400" b="1" dirty="0">
                <a:solidFill>
                  <a:schemeClr val="accent4">
                    <a:lumMod val="75000"/>
                  </a:schemeClr>
                </a:solidFill>
              </a:rPr>
              <a:t>SET </a:t>
            </a:r>
            <a:r>
              <a:rPr lang="en-US" sz="1400" b="1" dirty="0" err="1">
                <a:solidFill>
                  <a:schemeClr val="accent4">
                    <a:lumMod val="75000"/>
                  </a:schemeClr>
                </a:solidFill>
              </a:rPr>
              <a:t>temp_users</a:t>
            </a:r>
            <a:r>
              <a:rPr lang="en-US" sz="1400" b="1" dirty="0">
                <a:solidFill>
                  <a:schemeClr val="accent4">
                    <a:lumMod val="75000"/>
                  </a:schemeClr>
                </a:solidFill>
              </a:rPr>
              <a:t>=</a:t>
            </a:r>
            <a:r>
              <a:rPr lang="en-US" sz="1400" b="1" dirty="0" err="1">
                <a:solidFill>
                  <a:schemeClr val="accent4">
                    <a:lumMod val="75000"/>
                  </a:schemeClr>
                </a:solidFill>
              </a:rPr>
              <a:t>tmp_users_for_day</a:t>
            </a:r>
            <a:r>
              <a:rPr lang="en-US" sz="1400" b="1" dirty="0">
                <a:solidFill>
                  <a:schemeClr val="accent4">
                    <a:lumMod val="75000"/>
                  </a:schemeClr>
                </a:solidFill>
              </a:rPr>
              <a:t>_${</a:t>
            </a:r>
            <a:r>
              <a:rPr lang="en-US" sz="1400" b="1" dirty="0" err="1">
                <a:solidFill>
                  <a:schemeClr val="accent4">
                    <a:lumMod val="75000"/>
                  </a:schemeClr>
                </a:solidFill>
              </a:rPr>
              <a:t>hiveconf:dt_date</a:t>
            </a:r>
            <a:r>
              <a:rPr lang="en-US" sz="1400" b="1" dirty="0">
                <a:solidFill>
                  <a:schemeClr val="accent4">
                    <a:lumMod val="75000"/>
                  </a:schemeClr>
                </a:solidFill>
              </a:rPr>
              <a:t>};</a:t>
            </a:r>
          </a:p>
          <a:p>
            <a:endParaRPr lang="en-US" sz="1400" b="1" dirty="0">
              <a:solidFill>
                <a:schemeClr val="accent4">
                  <a:lumMod val="75000"/>
                </a:schemeClr>
              </a:solidFill>
            </a:endParaRPr>
          </a:p>
          <a:p>
            <a:r>
              <a:rPr lang="en-US" sz="1400" b="1" dirty="0">
                <a:solidFill>
                  <a:schemeClr val="accent4">
                    <a:lumMod val="75000"/>
                  </a:schemeClr>
                </a:solidFill>
              </a:rPr>
              <a:t>DROP TABLE IF EXISTS ${</a:t>
            </a:r>
            <a:r>
              <a:rPr lang="en-US" sz="1400" b="1" dirty="0" err="1">
                <a:solidFill>
                  <a:schemeClr val="accent4">
                    <a:lumMod val="75000"/>
                  </a:schemeClr>
                </a:solidFill>
              </a:rPr>
              <a:t>hiveconf:temp_users</a:t>
            </a:r>
            <a:r>
              <a:rPr lang="en-US" sz="1400" b="1" dirty="0">
                <a:solidFill>
                  <a:schemeClr val="accent4">
                    <a:lumMod val="75000"/>
                  </a:schemeClr>
                </a:solidFill>
              </a:rPr>
              <a:t>};</a:t>
            </a:r>
          </a:p>
          <a:p>
            <a:endParaRPr lang="en-US" sz="1400" b="1" dirty="0">
              <a:solidFill>
                <a:schemeClr val="accent4">
                  <a:lumMod val="75000"/>
                </a:schemeClr>
              </a:solidFill>
            </a:endParaRPr>
          </a:p>
          <a:p>
            <a:r>
              <a:rPr lang="en-US" sz="1400" b="1" dirty="0">
                <a:solidFill>
                  <a:schemeClr val="accent4">
                    <a:lumMod val="75000"/>
                  </a:schemeClr>
                </a:solidFill>
              </a:rPr>
              <a:t>CREATE TEMPORARY TABLE ${</a:t>
            </a:r>
            <a:r>
              <a:rPr lang="en-US" sz="1400" b="1" dirty="0" err="1">
                <a:solidFill>
                  <a:schemeClr val="accent4">
                    <a:lumMod val="75000"/>
                  </a:schemeClr>
                </a:solidFill>
              </a:rPr>
              <a:t>hiveconf:temp_users</a:t>
            </a:r>
            <a:r>
              <a:rPr lang="en-US" sz="1400" b="1" dirty="0">
                <a:solidFill>
                  <a:schemeClr val="accent4">
                    <a:lumMod val="75000"/>
                  </a:schemeClr>
                </a:solidFill>
              </a:rPr>
              <a:t>}</a:t>
            </a:r>
          </a:p>
          <a:p>
            <a:r>
              <a:rPr lang="en-US" sz="1400" b="1" dirty="0">
                <a:solidFill>
                  <a:schemeClr val="accent4">
                    <a:lumMod val="75000"/>
                  </a:schemeClr>
                </a:solidFill>
              </a:rPr>
              <a:t>AS</a:t>
            </a:r>
          </a:p>
          <a:p>
            <a:r>
              <a:rPr lang="en-US" sz="1400" b="1" dirty="0">
                <a:solidFill>
                  <a:schemeClr val="accent4">
                    <a:lumMod val="75000"/>
                  </a:schemeClr>
                </a:solidFill>
              </a:rPr>
              <a:t>   SELECT</a:t>
            </a:r>
          </a:p>
          <a:p>
            <a:r>
              <a:rPr lang="en-US" sz="1400" b="1" dirty="0">
                <a:solidFill>
                  <a:schemeClr val="accent4">
                    <a:lumMod val="75000"/>
                  </a:schemeClr>
                </a:solidFill>
              </a:rPr>
              <a:t>       </a:t>
            </a:r>
            <a:r>
              <a:rPr lang="en-US" sz="1400" b="1" dirty="0" err="1">
                <a:solidFill>
                  <a:schemeClr val="accent4">
                    <a:lumMod val="75000"/>
                  </a:schemeClr>
                </a:solidFill>
              </a:rPr>
              <a:t>user_id</a:t>
            </a:r>
            <a:r>
              <a:rPr lang="en-US" sz="1400" b="1" dirty="0">
                <a:solidFill>
                  <a:schemeClr val="accent4">
                    <a:lumMod val="75000"/>
                  </a:schemeClr>
                </a:solidFill>
              </a:rPr>
              <a:t>,</a:t>
            </a:r>
          </a:p>
          <a:p>
            <a:r>
              <a:rPr lang="en-US" sz="1400" b="1" dirty="0">
                <a:solidFill>
                  <a:schemeClr val="accent4">
                    <a:lumMod val="75000"/>
                  </a:schemeClr>
                </a:solidFill>
              </a:rPr>
              <a:t>       </a:t>
            </a:r>
            <a:r>
              <a:rPr lang="en-US" sz="1400" b="1" dirty="0" err="1">
                <a:solidFill>
                  <a:schemeClr val="accent4">
                    <a:lumMod val="75000"/>
                  </a:schemeClr>
                </a:solidFill>
              </a:rPr>
              <a:t>user_name</a:t>
            </a:r>
            <a:endParaRPr lang="en-US" sz="1400" b="1" dirty="0">
              <a:solidFill>
                <a:schemeClr val="accent4">
                  <a:lumMod val="75000"/>
                </a:schemeClr>
              </a:solidFill>
            </a:endParaRPr>
          </a:p>
          <a:p>
            <a:r>
              <a:rPr lang="en-US" sz="1400" b="1" dirty="0">
                <a:solidFill>
                  <a:schemeClr val="accent4">
                    <a:lumMod val="75000"/>
                  </a:schemeClr>
                </a:solidFill>
              </a:rPr>
              <a:t>   FROM</a:t>
            </a:r>
          </a:p>
          <a:p>
            <a:r>
              <a:rPr lang="en-US" sz="1400" b="1" dirty="0">
                <a:solidFill>
                  <a:schemeClr val="accent4">
                    <a:lumMod val="75000"/>
                  </a:schemeClr>
                </a:solidFill>
              </a:rPr>
              <a:t>       </a:t>
            </a:r>
            <a:r>
              <a:rPr lang="en-US" sz="1400" b="1" dirty="0" err="1">
                <a:solidFill>
                  <a:schemeClr val="accent4">
                    <a:lumMod val="75000"/>
                  </a:schemeClr>
                </a:solidFill>
              </a:rPr>
              <a:t>real_table</a:t>
            </a:r>
            <a:r>
              <a:rPr lang="en-US" sz="1400" b="1" dirty="0">
                <a:solidFill>
                  <a:schemeClr val="accent4">
                    <a:lumMod val="75000"/>
                  </a:schemeClr>
                </a:solidFill>
              </a:rPr>
              <a:t> </a:t>
            </a:r>
            <a:r>
              <a:rPr lang="en-US" sz="1400" b="1" dirty="0" err="1">
                <a:solidFill>
                  <a:schemeClr val="accent4">
                    <a:lumMod val="75000"/>
                  </a:schemeClr>
                </a:solidFill>
              </a:rPr>
              <a:t>r_table</a:t>
            </a:r>
            <a:endParaRPr lang="en-US" sz="1400" b="1" dirty="0">
              <a:solidFill>
                <a:schemeClr val="accent4">
                  <a:lumMod val="75000"/>
                </a:schemeClr>
              </a:solidFill>
            </a:endParaRPr>
          </a:p>
          <a:p>
            <a:r>
              <a:rPr lang="en-US" sz="1400" b="1" dirty="0">
                <a:solidFill>
                  <a:schemeClr val="accent4">
                    <a:lumMod val="75000"/>
                  </a:schemeClr>
                </a:solidFill>
              </a:rPr>
              <a:t>   WHERE</a:t>
            </a:r>
          </a:p>
          <a:p>
            <a:r>
              <a:rPr lang="en-US" sz="1400" b="1" dirty="0">
                <a:solidFill>
                  <a:schemeClr val="accent4">
                    <a:lumMod val="75000"/>
                  </a:schemeClr>
                </a:solidFill>
              </a:rPr>
              <a:t>       r_ </a:t>
            </a:r>
            <a:r>
              <a:rPr lang="en-US" sz="1400" b="1" dirty="0" err="1">
                <a:solidFill>
                  <a:schemeClr val="accent4">
                    <a:lumMod val="75000"/>
                  </a:schemeClr>
                </a:solidFill>
              </a:rPr>
              <a:t>table.dt</a:t>
            </a:r>
            <a:r>
              <a:rPr lang="en-US" sz="1400" b="1" dirty="0">
                <a:solidFill>
                  <a:schemeClr val="accent4">
                    <a:lumMod val="75000"/>
                  </a:schemeClr>
                </a:solidFill>
              </a:rPr>
              <a:t> = '${</a:t>
            </a:r>
            <a:r>
              <a:rPr lang="en-US" sz="1400" b="1" dirty="0" err="1">
                <a:solidFill>
                  <a:schemeClr val="accent4">
                    <a:lumMod val="75000"/>
                  </a:schemeClr>
                </a:solidFill>
              </a:rPr>
              <a:t>hiveconf:dt_date</a:t>
            </a:r>
            <a:r>
              <a:rPr lang="en-US" sz="1400" b="1" dirty="0">
                <a:solidFill>
                  <a:schemeClr val="accent4">
                    <a:lumMod val="75000"/>
                  </a:schemeClr>
                </a:solidFill>
              </a:rPr>
              <a:t>}'</a:t>
            </a:r>
          </a:p>
          <a:p>
            <a:r>
              <a:rPr lang="en-US" sz="1400" b="1" dirty="0">
                <a:solidFill>
                  <a:schemeClr val="accent4">
                    <a:lumMod val="75000"/>
                  </a:schemeClr>
                </a:solidFill>
              </a:rPr>
              <a:t>   ;</a:t>
            </a:r>
          </a:p>
          <a:p>
            <a:endParaRPr lang="en-US" sz="1400" b="1" dirty="0">
              <a:solidFill>
                <a:schemeClr val="accent4">
                  <a:lumMod val="75000"/>
                </a:schemeClr>
              </a:solidFill>
            </a:endParaRPr>
          </a:p>
          <a:p>
            <a:endParaRPr lang="en-US" sz="1400" b="1" dirty="0">
              <a:solidFill>
                <a:schemeClr val="accent5">
                  <a:lumMod val="75000"/>
                </a:schemeClr>
              </a:solidFill>
            </a:endParaRPr>
          </a:p>
        </p:txBody>
      </p:sp>
      <p:sp>
        <p:nvSpPr>
          <p:cNvPr id="4" name="Shape 71">
            <a:extLst>
              <a:ext uri="{FF2B5EF4-FFF2-40B4-BE49-F238E27FC236}">
                <a16:creationId xmlns:a16="http://schemas.microsoft.com/office/drawing/2014/main" id="{F156291C-152A-3941-90AE-EDA164220C88}"/>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1800" dirty="0">
                <a:solidFill>
                  <a:srgbClr val="4CB3E7"/>
                </a:solidFill>
                <a:latin typeface="Helvetica Neue Light"/>
                <a:ea typeface="Helvetica Neue Light"/>
                <a:cs typeface="Helvetica Neue Light"/>
                <a:sym typeface="Helvetica Neue Light"/>
              </a:rPr>
              <a:t>1 – Advanced Hive SQL</a:t>
            </a:r>
          </a:p>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Temporary tables &amp; Hive config variables</a:t>
            </a:r>
            <a:endParaRPr lang="en-US" b="1" u="sng" dirty="0"/>
          </a:p>
        </p:txBody>
      </p:sp>
    </p:spTree>
    <p:extLst>
      <p:ext uri="{BB962C8B-B14F-4D97-AF65-F5344CB8AC3E}">
        <p14:creationId xmlns:p14="http://schemas.microsoft.com/office/powerpoint/2010/main" val="8951063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311303"/>
          </a:xfrm>
          <a:prstGeom prst="rect">
            <a:avLst/>
          </a:prstGeom>
          <a:noFill/>
          <a:ln>
            <a:noFill/>
          </a:ln>
        </p:spPr>
        <p:txBody>
          <a:bodyPr spcFirstLastPara="1" wrap="square" lIns="91425" tIns="45700" rIns="91425" bIns="45700" anchor="t" anchorCtr="1">
            <a:noAutofit/>
          </a:bodyPr>
          <a:lstStyle/>
          <a:p>
            <a:pPr marL="0" marR="0" lvl="0" indent="0" rtl="0">
              <a:lnSpc>
                <a:spcPct val="95000"/>
              </a:lnSpc>
              <a:spcBef>
                <a:spcPts val="0"/>
              </a:spcBef>
              <a:spcAft>
                <a:spcPts val="0"/>
              </a:spcAft>
              <a:buNone/>
            </a:pPr>
            <a:r>
              <a:rPr lang="en-US" sz="2400" dirty="0">
                <a:solidFill>
                  <a:schemeClr val="accent4">
                    <a:lumMod val="75000"/>
                  </a:schemeClr>
                </a:solidFill>
                <a:latin typeface="Arial"/>
                <a:ea typeface="Arial"/>
                <a:cs typeface="Arial"/>
                <a:sym typeface="Arial"/>
              </a:rPr>
              <a:t>Hybrid</a:t>
            </a:r>
          </a:p>
          <a:p>
            <a:pPr marL="0" marR="0" lvl="0" indent="0" rtl="0">
              <a:lnSpc>
                <a:spcPct val="95000"/>
              </a:lnSpc>
              <a:spcBef>
                <a:spcPts val="0"/>
              </a:spcBef>
              <a:spcAft>
                <a:spcPts val="0"/>
              </a:spcAft>
              <a:buNone/>
            </a:pPr>
            <a:endParaRPr lang="en-US" sz="2400"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The deployment of resources on-premises, using virtualization and resource management tools, is sometimes called the “private cloud.”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In-premises deployment doesn’t provide many of the benefits of cloud computing, but it can enable deployment of dedicated resources.</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In most cases, this deployment model is the same as legacy IT infrastructure while using application management and virtualization technologies to optimize resource utilization.</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Computing Deployment models</a:t>
            </a:r>
            <a:endParaRPr lang="en-US" dirty="0"/>
          </a:p>
        </p:txBody>
      </p:sp>
    </p:spTree>
    <p:extLst>
      <p:ext uri="{BB962C8B-B14F-4D97-AF65-F5344CB8AC3E}">
        <p14:creationId xmlns:p14="http://schemas.microsoft.com/office/powerpoint/2010/main" val="8931025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311303"/>
          </a:xfrm>
          <a:prstGeom prst="rect">
            <a:avLst/>
          </a:prstGeom>
          <a:noFill/>
          <a:ln>
            <a:noFill/>
          </a:ln>
        </p:spPr>
        <p:txBody>
          <a:bodyPr spcFirstLastPara="1" wrap="square" lIns="91425" tIns="45700" rIns="91425" bIns="45700" anchor="t" anchorCtr="1">
            <a:noAutofit/>
          </a:bodyPr>
          <a:lstStyle/>
          <a:p>
            <a:pPr marL="0" marR="0" lvl="0" indent="0" rtl="0">
              <a:lnSpc>
                <a:spcPct val="95000"/>
              </a:lnSpc>
              <a:spcBef>
                <a:spcPts val="0"/>
              </a:spcBef>
              <a:spcAft>
                <a:spcPts val="0"/>
              </a:spcAft>
              <a:buNone/>
            </a:pPr>
            <a:r>
              <a:rPr lang="en-US" sz="2400" dirty="0">
                <a:solidFill>
                  <a:schemeClr val="accent4">
                    <a:lumMod val="75000"/>
                  </a:schemeClr>
                </a:solidFill>
                <a:latin typeface="Arial"/>
                <a:ea typeface="Arial"/>
                <a:cs typeface="Arial"/>
                <a:sym typeface="Arial"/>
              </a:rPr>
              <a:t>In Premises</a:t>
            </a:r>
          </a:p>
          <a:p>
            <a:pPr marL="0" marR="0" lvl="0" indent="0" rtl="0">
              <a:lnSpc>
                <a:spcPct val="95000"/>
              </a:lnSpc>
              <a:spcBef>
                <a:spcPts val="0"/>
              </a:spcBef>
              <a:spcAft>
                <a:spcPts val="0"/>
              </a:spcAft>
              <a:buNone/>
            </a:pPr>
            <a:endParaRPr lang="en-US" sz="2400"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It’s been the traditional way of building systems where company uses a datacenter and is responsible to buy, deploy and manage all the hardware.</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This approach is very limited during re-architecting efforts. Also is expensive as companies need to plan to handle peaks.</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Computing Deployment models</a:t>
            </a:r>
            <a:endParaRPr lang="en-US" dirty="0"/>
          </a:p>
        </p:txBody>
      </p:sp>
    </p:spTree>
    <p:extLst>
      <p:ext uri="{BB962C8B-B14F-4D97-AF65-F5344CB8AC3E}">
        <p14:creationId xmlns:p14="http://schemas.microsoft.com/office/powerpoint/2010/main" val="19236822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311303"/>
          </a:xfrm>
          <a:prstGeom prst="rect">
            <a:avLst/>
          </a:prstGeom>
          <a:noFill/>
          <a:ln>
            <a:noFill/>
          </a:ln>
        </p:spPr>
        <p:txBody>
          <a:bodyPr spcFirstLastPara="1" wrap="square" lIns="91425" tIns="45700" rIns="91425" bIns="45700" anchor="t" anchorCtr="1">
            <a:noAutofit/>
          </a:bodyPr>
          <a:lstStyle/>
          <a:p>
            <a:pPr lvl="0">
              <a:lnSpc>
                <a:spcPct val="95000"/>
              </a:lnSpc>
            </a:pPr>
            <a:r>
              <a:rPr lang="en-US" sz="2400" dirty="0">
                <a:solidFill>
                  <a:schemeClr val="accent4">
                    <a:lumMod val="75000"/>
                  </a:schemeClr>
                </a:solidFill>
                <a:latin typeface="Arial"/>
                <a:ea typeface="Arial"/>
                <a:cs typeface="Arial"/>
                <a:sym typeface="Arial"/>
              </a:rPr>
              <a:t>Amazon Elastic Compute Cloud is a service that allows dynamically allocating “instances” of servers inside of the Amazon cloud.</a:t>
            </a:r>
          </a:p>
          <a:p>
            <a:pPr marL="0" marR="0" lvl="0" indent="0" rtl="0">
              <a:lnSpc>
                <a:spcPct val="95000"/>
              </a:lnSpc>
              <a:spcBef>
                <a:spcPts val="0"/>
              </a:spcBef>
              <a:spcAft>
                <a:spcPts val="0"/>
              </a:spcAft>
              <a:buNone/>
            </a:pPr>
            <a:endParaRPr lang="en-US" sz="2400"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There are hundreds of types of hosts with the most different hardware resources.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Once an instance is started your account is charged by the number of hours online.</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For more details, take a look at:</a:t>
            </a:r>
          </a:p>
          <a:p>
            <a:pPr lvl="0">
              <a:lnSpc>
                <a:spcPct val="95000"/>
              </a:lnSpc>
            </a:pPr>
            <a:r>
              <a:rPr lang="en-US" sz="2400" dirty="0">
                <a:solidFill>
                  <a:srgbClr val="7F7F7F"/>
                </a:solidFill>
                <a:latin typeface="Arial"/>
                <a:ea typeface="Arial"/>
                <a:cs typeface="Arial"/>
                <a:sym typeface="Arial"/>
              </a:rPr>
              <a:t>	https://www.ec2instances.info/</a:t>
            </a: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Amazon EC2</a:t>
            </a:r>
            <a:endParaRPr lang="en-US" dirty="0"/>
          </a:p>
        </p:txBody>
      </p:sp>
    </p:spTree>
    <p:extLst>
      <p:ext uri="{BB962C8B-B14F-4D97-AF65-F5344CB8AC3E}">
        <p14:creationId xmlns:p14="http://schemas.microsoft.com/office/powerpoint/2010/main" val="28040059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311303"/>
          </a:xfrm>
          <a:prstGeom prst="rect">
            <a:avLst/>
          </a:prstGeom>
          <a:noFill/>
          <a:ln>
            <a:noFill/>
          </a:ln>
        </p:spPr>
        <p:txBody>
          <a:bodyPr spcFirstLastPara="1" wrap="square" lIns="91425" tIns="45700" rIns="91425" bIns="45700" anchor="t" anchorCtr="1">
            <a:noAutofit/>
          </a:bodyPr>
          <a:lstStyle/>
          <a:p>
            <a:pPr lvl="0">
              <a:lnSpc>
                <a:spcPct val="95000"/>
              </a:lnSpc>
            </a:pPr>
            <a:r>
              <a:rPr lang="en-US" sz="2400" dirty="0">
                <a:solidFill>
                  <a:schemeClr val="accent4">
                    <a:lumMod val="75000"/>
                  </a:schemeClr>
                </a:solidFill>
                <a:latin typeface="Arial"/>
                <a:ea typeface="Arial"/>
                <a:cs typeface="Arial"/>
                <a:sym typeface="Arial"/>
              </a:rPr>
              <a:t>Amazon Simple Storage Service (s3) is a service that allows storing massive amounts of data into a fully redundant infrastructure.</a:t>
            </a:r>
          </a:p>
          <a:p>
            <a:pPr marL="0" marR="0" lvl="0" indent="0" rtl="0">
              <a:lnSpc>
                <a:spcPct val="95000"/>
              </a:lnSpc>
              <a:spcBef>
                <a:spcPts val="0"/>
              </a:spcBef>
              <a:spcAft>
                <a:spcPts val="0"/>
              </a:spcAft>
              <a:buNone/>
            </a:pPr>
            <a:endParaRPr lang="en-US" sz="2400"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Data is represented as files and its possible to ‘simulate’ a hierarchical directory tree.</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Data is globally available and secure.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There are several levels of performance and pricing on S3.</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For more details take a look at:</a:t>
            </a:r>
          </a:p>
          <a:p>
            <a:pPr lvl="0">
              <a:lnSpc>
                <a:spcPct val="95000"/>
              </a:lnSpc>
            </a:pPr>
            <a:r>
              <a:rPr lang="en-US" sz="2400" dirty="0">
                <a:solidFill>
                  <a:srgbClr val="7F7F7F"/>
                </a:solidFill>
                <a:latin typeface="Arial"/>
                <a:ea typeface="Arial"/>
                <a:cs typeface="Arial"/>
                <a:sym typeface="Arial"/>
              </a:rPr>
              <a:t>	https://</a:t>
            </a:r>
            <a:r>
              <a:rPr lang="en-US" sz="2400" dirty="0" err="1">
                <a:solidFill>
                  <a:srgbClr val="7F7F7F"/>
                </a:solidFill>
                <a:latin typeface="Arial"/>
                <a:ea typeface="Arial"/>
                <a:cs typeface="Arial"/>
                <a:sym typeface="Arial"/>
              </a:rPr>
              <a:t>aws.amazon.com</a:t>
            </a:r>
            <a:r>
              <a:rPr lang="en-US" sz="2400" dirty="0">
                <a:solidFill>
                  <a:srgbClr val="7F7F7F"/>
                </a:solidFill>
                <a:latin typeface="Arial"/>
                <a:ea typeface="Arial"/>
                <a:cs typeface="Arial"/>
                <a:sym typeface="Arial"/>
              </a:rPr>
              <a:t>/s3/</a:t>
            </a: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Amazon S3</a:t>
            </a:r>
            <a:endParaRPr lang="en-US" dirty="0"/>
          </a:p>
        </p:txBody>
      </p:sp>
    </p:spTree>
    <p:extLst>
      <p:ext uri="{BB962C8B-B14F-4D97-AF65-F5344CB8AC3E}">
        <p14:creationId xmlns:p14="http://schemas.microsoft.com/office/powerpoint/2010/main" val="11180317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311303"/>
          </a:xfrm>
          <a:prstGeom prst="rect">
            <a:avLst/>
          </a:prstGeom>
          <a:noFill/>
          <a:ln>
            <a:noFill/>
          </a:ln>
        </p:spPr>
        <p:txBody>
          <a:bodyPr spcFirstLastPara="1" wrap="square" lIns="91425" tIns="45700" rIns="91425" bIns="45700" anchor="t" anchorCtr="1">
            <a:noAutofit/>
          </a:bodyPr>
          <a:lstStyle/>
          <a:p>
            <a:pPr lvl="0">
              <a:lnSpc>
                <a:spcPct val="95000"/>
              </a:lnSpc>
            </a:pPr>
            <a:r>
              <a:rPr lang="en-US" sz="2400" dirty="0">
                <a:solidFill>
                  <a:schemeClr val="accent4">
                    <a:lumMod val="75000"/>
                  </a:schemeClr>
                </a:solidFill>
                <a:latin typeface="Arial"/>
                <a:ea typeface="Arial"/>
                <a:cs typeface="Arial"/>
                <a:sym typeface="Arial"/>
              </a:rPr>
              <a:t>Amazon Elastic Map/Reduce is a service that allows creating Hadoop clusters with flexibility of components used and cluster capacity.</a:t>
            </a:r>
          </a:p>
          <a:p>
            <a:pPr marL="0" marR="0" lvl="0" indent="0" rtl="0">
              <a:lnSpc>
                <a:spcPct val="95000"/>
              </a:lnSpc>
              <a:spcBef>
                <a:spcPts val="0"/>
              </a:spcBef>
              <a:spcAft>
                <a:spcPts val="0"/>
              </a:spcAft>
              <a:buNone/>
            </a:pPr>
            <a:endParaRPr lang="en-US" sz="2400"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Clusters can be launched and kept running for many days.</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Cluster can be created to execute a daily task in the morning,</a:t>
            </a:r>
          </a:p>
          <a:p>
            <a:pPr lvl="0">
              <a:lnSpc>
                <a:spcPct val="95000"/>
              </a:lnSpc>
            </a:pPr>
            <a:r>
              <a:rPr lang="en-US" sz="2400" dirty="0">
                <a:solidFill>
                  <a:srgbClr val="7F7F7F"/>
                </a:solidFill>
                <a:latin typeface="Arial"/>
                <a:ea typeface="Arial"/>
                <a:cs typeface="Arial"/>
                <a:sym typeface="Arial"/>
              </a:rPr>
              <a:t>compute the task and shut down.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Pay for the minutes the cluster nodes are running.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Note: There is a small additional cost creating and shutting down a cluster immediately.</a:t>
            </a: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Amazon EMR</a:t>
            </a:r>
            <a:endParaRPr lang="en-US" dirty="0"/>
          </a:p>
        </p:txBody>
      </p:sp>
    </p:spTree>
    <p:extLst>
      <p:ext uri="{BB962C8B-B14F-4D97-AF65-F5344CB8AC3E}">
        <p14:creationId xmlns:p14="http://schemas.microsoft.com/office/powerpoint/2010/main" val="22048203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Cloud Computing: Main Advantages</a:t>
            </a:r>
            <a:endParaRPr lang="en-US" dirty="0"/>
          </a:p>
        </p:txBody>
      </p:sp>
      <p:sp>
        <p:nvSpPr>
          <p:cNvPr id="4" name="TextBox 3">
            <a:extLst>
              <a:ext uri="{FF2B5EF4-FFF2-40B4-BE49-F238E27FC236}">
                <a16:creationId xmlns:a16="http://schemas.microsoft.com/office/drawing/2014/main" id="{B4B31F54-2FA7-EF43-850D-38069081DEAA}"/>
              </a:ext>
            </a:extLst>
          </p:cNvPr>
          <p:cNvSpPr txBox="1"/>
          <p:nvPr/>
        </p:nvSpPr>
        <p:spPr>
          <a:xfrm>
            <a:off x="314325" y="1168087"/>
            <a:ext cx="7637834" cy="5078313"/>
          </a:xfrm>
          <a:prstGeom prst="rect">
            <a:avLst/>
          </a:prstGeom>
          <a:noFill/>
        </p:spPr>
        <p:txBody>
          <a:bodyPr wrap="square" rtlCol="0">
            <a:spAutoFit/>
          </a:bodyPr>
          <a:lstStyle/>
          <a:p>
            <a:endParaRPr lang="en-US" dirty="0"/>
          </a:p>
          <a:p>
            <a:pPr marL="285750" indent="-285750">
              <a:buFontTx/>
              <a:buChar char="-"/>
            </a:pPr>
            <a:r>
              <a:rPr lang="en-US" dirty="0">
                <a:solidFill>
                  <a:schemeClr val="accent1">
                    <a:lumMod val="75000"/>
                  </a:schemeClr>
                </a:solidFill>
              </a:rPr>
              <a:t>Facilitates SAAS (Software as a Service)</a:t>
            </a:r>
          </a:p>
          <a:p>
            <a:pPr marL="742950" lvl="1" indent="-285750">
              <a:buFontTx/>
              <a:buChar char="-"/>
            </a:pPr>
            <a:r>
              <a:rPr lang="en-US" dirty="0"/>
              <a:t>Simple deployment, simulation and upgrades.</a:t>
            </a:r>
          </a:p>
          <a:p>
            <a:pPr lvl="1"/>
            <a:endParaRPr lang="en-US" dirty="0"/>
          </a:p>
          <a:p>
            <a:pPr marL="285750" indent="-285750">
              <a:buFontTx/>
              <a:buChar char="-"/>
            </a:pPr>
            <a:r>
              <a:rPr lang="en-US" dirty="0">
                <a:solidFill>
                  <a:schemeClr val="accent1">
                    <a:lumMod val="75000"/>
                  </a:schemeClr>
                </a:solidFill>
              </a:rPr>
              <a:t>Flexible capacity allocation. </a:t>
            </a:r>
          </a:p>
          <a:p>
            <a:pPr marL="742950" lvl="1" indent="-285750">
              <a:buFontTx/>
              <a:buChar char="-"/>
            </a:pPr>
            <a:r>
              <a:rPr lang="en-US" dirty="0"/>
              <a:t>No need to plan for peaks.</a:t>
            </a:r>
          </a:p>
          <a:p>
            <a:pPr marL="742950" lvl="1" indent="-285750">
              <a:buFontTx/>
              <a:buChar char="-"/>
            </a:pPr>
            <a:endParaRPr lang="en-US" dirty="0"/>
          </a:p>
          <a:p>
            <a:pPr marL="285750" indent="-285750">
              <a:buFontTx/>
              <a:buChar char="-"/>
            </a:pPr>
            <a:r>
              <a:rPr lang="en-US" dirty="0">
                <a:solidFill>
                  <a:schemeClr val="accent1">
                    <a:lumMod val="75000"/>
                  </a:schemeClr>
                </a:solidFill>
              </a:rPr>
              <a:t>Always available</a:t>
            </a:r>
          </a:p>
          <a:p>
            <a:pPr marL="742950" lvl="1" indent="-285750">
              <a:buFontTx/>
              <a:buChar char="-"/>
            </a:pPr>
            <a:r>
              <a:rPr lang="en-US" dirty="0"/>
              <a:t>Redundancy is embedded from ground up.</a:t>
            </a:r>
          </a:p>
          <a:p>
            <a:pPr marL="742950" lvl="1" indent="-285750">
              <a:buFontTx/>
              <a:buChar char="-"/>
            </a:pPr>
            <a:endParaRPr lang="en-US" dirty="0"/>
          </a:p>
          <a:p>
            <a:pPr marL="285750" indent="-285750">
              <a:buFontTx/>
              <a:buChar char="-"/>
            </a:pPr>
            <a:r>
              <a:rPr lang="en-US" dirty="0">
                <a:solidFill>
                  <a:schemeClr val="accent1">
                    <a:lumMod val="75000"/>
                  </a:schemeClr>
                </a:solidFill>
              </a:rPr>
              <a:t>Agile during Re-Architectural efforts</a:t>
            </a:r>
          </a:p>
          <a:p>
            <a:pPr marL="742950" lvl="1" indent="-285750">
              <a:buFontTx/>
              <a:buChar char="-"/>
            </a:pPr>
            <a:r>
              <a:rPr lang="en-US" dirty="0"/>
              <a:t>No need to commit to any hardware.</a:t>
            </a:r>
          </a:p>
          <a:p>
            <a:pPr marL="742950" lvl="1" indent="-285750">
              <a:buFontTx/>
              <a:buChar char="-"/>
            </a:pPr>
            <a:r>
              <a:rPr lang="en-US" dirty="0"/>
              <a:t>Easy to try new designs and measure cost benefit.</a:t>
            </a:r>
          </a:p>
          <a:p>
            <a:pPr marL="742950" lvl="1" indent="-285750">
              <a:buFontTx/>
              <a:buChar char="-"/>
            </a:pPr>
            <a:endParaRPr lang="en-US" dirty="0"/>
          </a:p>
          <a:p>
            <a:pPr marL="285750" indent="-285750">
              <a:buFontTx/>
              <a:buChar char="-"/>
            </a:pPr>
            <a:r>
              <a:rPr lang="en-US" dirty="0">
                <a:solidFill>
                  <a:schemeClr val="accent1">
                    <a:lumMod val="75000"/>
                  </a:schemeClr>
                </a:solidFill>
              </a:rPr>
              <a:t>Enables Adding Managed Services offerings on top of basic services.</a:t>
            </a:r>
          </a:p>
          <a:p>
            <a:pPr marL="742950" lvl="1" indent="-285750">
              <a:buFontTx/>
              <a:buChar char="-"/>
            </a:pPr>
            <a:r>
              <a:rPr lang="en-US" dirty="0"/>
              <a:t>Amazon offers managed databases services (RDS) and managed Hadoop cluster services (EMR).</a:t>
            </a:r>
          </a:p>
          <a:p>
            <a:pPr marL="742950" lvl="1" indent="-285750">
              <a:buFontTx/>
              <a:buChar char="-"/>
            </a:pPr>
            <a:endParaRPr lang="en-US" dirty="0"/>
          </a:p>
        </p:txBody>
      </p:sp>
    </p:spTree>
    <p:extLst>
      <p:ext uri="{BB962C8B-B14F-4D97-AF65-F5344CB8AC3E}">
        <p14:creationId xmlns:p14="http://schemas.microsoft.com/office/powerpoint/2010/main" val="14642730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AWS – There are many services. Focus!</a:t>
            </a:r>
            <a:endParaRPr lang="en-US" dirty="0"/>
          </a:p>
        </p:txBody>
      </p:sp>
      <p:sp>
        <p:nvSpPr>
          <p:cNvPr id="4" name="TextBox 3">
            <a:extLst>
              <a:ext uri="{FF2B5EF4-FFF2-40B4-BE49-F238E27FC236}">
                <a16:creationId xmlns:a16="http://schemas.microsoft.com/office/drawing/2014/main" id="{B4B31F54-2FA7-EF43-850D-38069081DEAA}"/>
              </a:ext>
            </a:extLst>
          </p:cNvPr>
          <p:cNvSpPr txBox="1"/>
          <p:nvPr/>
        </p:nvSpPr>
        <p:spPr>
          <a:xfrm>
            <a:off x="314325" y="962025"/>
            <a:ext cx="7637834" cy="2769989"/>
          </a:xfrm>
          <a:prstGeom prst="rect">
            <a:avLst/>
          </a:prstGeom>
          <a:noFill/>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r>
              <a:rPr lang="en-US" sz="4800" dirty="0"/>
              <a:t>					</a:t>
            </a:r>
          </a:p>
        </p:txBody>
      </p:sp>
      <p:pic>
        <p:nvPicPr>
          <p:cNvPr id="3" name="Picture 2">
            <a:extLst>
              <a:ext uri="{FF2B5EF4-FFF2-40B4-BE49-F238E27FC236}">
                <a16:creationId xmlns:a16="http://schemas.microsoft.com/office/drawing/2014/main" id="{DCCF2663-0076-C24F-B664-43074EA106A7}"/>
              </a:ext>
            </a:extLst>
          </p:cNvPr>
          <p:cNvPicPr>
            <a:picLocks noChangeAspect="1"/>
          </p:cNvPicPr>
          <p:nvPr/>
        </p:nvPicPr>
        <p:blipFill>
          <a:blip r:embed="rId2"/>
          <a:stretch>
            <a:fillRect/>
          </a:stretch>
        </p:blipFill>
        <p:spPr>
          <a:xfrm>
            <a:off x="314325" y="962025"/>
            <a:ext cx="8129284" cy="5877148"/>
          </a:xfrm>
          <a:prstGeom prst="rect">
            <a:avLst/>
          </a:prstGeom>
        </p:spPr>
      </p:pic>
    </p:spTree>
    <p:extLst>
      <p:ext uri="{BB962C8B-B14F-4D97-AF65-F5344CB8AC3E}">
        <p14:creationId xmlns:p14="http://schemas.microsoft.com/office/powerpoint/2010/main" val="1071864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3CA0797-5DED-7447-80C3-39E00C1830C3}"/>
              </a:ext>
            </a:extLst>
          </p:cNvPr>
          <p:cNvPicPr>
            <a:picLocks noChangeAspect="1"/>
          </p:cNvPicPr>
          <p:nvPr/>
        </p:nvPicPr>
        <p:blipFill>
          <a:blip r:embed="rId2"/>
          <a:stretch>
            <a:fillRect/>
          </a:stretch>
        </p:blipFill>
        <p:spPr>
          <a:xfrm>
            <a:off x="517546" y="1895253"/>
            <a:ext cx="8271191" cy="3225917"/>
          </a:xfrm>
          <a:prstGeom prst="rect">
            <a:avLst/>
          </a:prstGeom>
        </p:spPr>
      </p:pic>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AWS for Big Data: EC2, EMR, S3 and DynamoDB</a:t>
            </a:r>
            <a:endParaRPr lang="en-US" dirty="0"/>
          </a:p>
        </p:txBody>
      </p:sp>
      <p:cxnSp>
        <p:nvCxnSpPr>
          <p:cNvPr id="12" name="Straight Connector 11">
            <a:extLst>
              <a:ext uri="{FF2B5EF4-FFF2-40B4-BE49-F238E27FC236}">
                <a16:creationId xmlns:a16="http://schemas.microsoft.com/office/drawing/2014/main" id="{29023CB8-B980-2F47-AC59-F8A44F157376}"/>
              </a:ext>
            </a:extLst>
          </p:cNvPr>
          <p:cNvCxnSpPr>
            <a:cxnSpLocks/>
          </p:cNvCxnSpPr>
          <p:nvPr/>
        </p:nvCxnSpPr>
        <p:spPr>
          <a:xfrm flipV="1">
            <a:off x="5944011" y="1895253"/>
            <a:ext cx="360609" cy="320572"/>
          </a:xfrm>
          <a:prstGeom prst="line">
            <a:avLst/>
          </a:prstGeom>
          <a:ln>
            <a:head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2E25CAA4-18D5-BC4A-A6C6-F8C3BD9C14A8}"/>
              </a:ext>
            </a:extLst>
          </p:cNvPr>
          <p:cNvSpPr txBox="1"/>
          <p:nvPr/>
        </p:nvSpPr>
        <p:spPr>
          <a:xfrm>
            <a:off x="5944011" y="1574746"/>
            <a:ext cx="2802627" cy="369332"/>
          </a:xfrm>
          <a:prstGeom prst="rect">
            <a:avLst/>
          </a:prstGeom>
          <a:noFill/>
        </p:spPr>
        <p:txBody>
          <a:bodyPr wrap="none" rtlCol="0">
            <a:spAutoFit/>
          </a:bodyPr>
          <a:lstStyle/>
          <a:p>
            <a:r>
              <a:rPr lang="en-US" dirty="0"/>
              <a:t>Hadoop YARN/Spark Cluster</a:t>
            </a:r>
          </a:p>
        </p:txBody>
      </p:sp>
      <p:sp>
        <p:nvSpPr>
          <p:cNvPr id="18" name="Rectangle 17">
            <a:extLst>
              <a:ext uri="{FF2B5EF4-FFF2-40B4-BE49-F238E27FC236}">
                <a16:creationId xmlns:a16="http://schemas.microsoft.com/office/drawing/2014/main" id="{27D82EC2-504B-124E-8EC9-8D851092D7A2}"/>
              </a:ext>
            </a:extLst>
          </p:cNvPr>
          <p:cNvSpPr/>
          <p:nvPr/>
        </p:nvSpPr>
        <p:spPr>
          <a:xfrm>
            <a:off x="3007560" y="4221753"/>
            <a:ext cx="2936451" cy="899417"/>
          </a:xfrm>
          <a:prstGeom prst="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D1770D73-D191-5947-A40D-19ECA47612CF}"/>
              </a:ext>
            </a:extLst>
          </p:cNvPr>
          <p:cNvSpPr/>
          <p:nvPr/>
        </p:nvSpPr>
        <p:spPr>
          <a:xfrm>
            <a:off x="5190301" y="3506315"/>
            <a:ext cx="580141" cy="580640"/>
          </a:xfrm>
          <a:prstGeom prst="rect">
            <a:avLst/>
          </a:prstGeom>
          <a:solidFill>
            <a:schemeClr val="bg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2B63D4BF-C885-7140-B4CA-5B0715563DF7}"/>
              </a:ext>
            </a:extLst>
          </p:cNvPr>
          <p:cNvSpPr/>
          <p:nvPr/>
        </p:nvSpPr>
        <p:spPr>
          <a:xfrm>
            <a:off x="3539843" y="2246889"/>
            <a:ext cx="2571593" cy="1252157"/>
          </a:xfrm>
          <a:prstGeom prst="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1" name="TextBox 20">
            <a:extLst>
              <a:ext uri="{FF2B5EF4-FFF2-40B4-BE49-F238E27FC236}">
                <a16:creationId xmlns:a16="http://schemas.microsoft.com/office/drawing/2014/main" id="{62307780-F28A-BA4D-A168-2CA8C8D0E85E}"/>
              </a:ext>
            </a:extLst>
          </p:cNvPr>
          <p:cNvSpPr txBox="1"/>
          <p:nvPr/>
        </p:nvSpPr>
        <p:spPr>
          <a:xfrm>
            <a:off x="5480371" y="5825546"/>
            <a:ext cx="2098768" cy="369332"/>
          </a:xfrm>
          <a:prstGeom prst="rect">
            <a:avLst/>
          </a:prstGeom>
          <a:noFill/>
        </p:spPr>
        <p:txBody>
          <a:bodyPr wrap="square" rtlCol="0">
            <a:spAutoFit/>
          </a:bodyPr>
          <a:lstStyle/>
          <a:p>
            <a:r>
              <a:rPr lang="en-US" dirty="0"/>
              <a:t>Hadoop HDFS</a:t>
            </a:r>
          </a:p>
        </p:txBody>
      </p:sp>
      <p:cxnSp>
        <p:nvCxnSpPr>
          <p:cNvPr id="22" name="Straight Connector 21">
            <a:extLst>
              <a:ext uri="{FF2B5EF4-FFF2-40B4-BE49-F238E27FC236}">
                <a16:creationId xmlns:a16="http://schemas.microsoft.com/office/drawing/2014/main" id="{5033A9C8-F583-684A-AC1E-8317BE434273}"/>
              </a:ext>
            </a:extLst>
          </p:cNvPr>
          <p:cNvCxnSpPr>
            <a:cxnSpLocks/>
          </p:cNvCxnSpPr>
          <p:nvPr/>
        </p:nvCxnSpPr>
        <p:spPr>
          <a:xfrm>
            <a:off x="5325825" y="5188569"/>
            <a:ext cx="618186" cy="655308"/>
          </a:xfrm>
          <a:prstGeom prst="line">
            <a:avLst/>
          </a:prstGeom>
          <a:ln>
            <a:head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753570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4. Apache Airflow</a:t>
            </a:r>
            <a:endParaRPr lang="en-US" dirty="0"/>
          </a:p>
        </p:txBody>
      </p:sp>
      <p:pic>
        <p:nvPicPr>
          <p:cNvPr id="4" name="Picture 3">
            <a:extLst>
              <a:ext uri="{FF2B5EF4-FFF2-40B4-BE49-F238E27FC236}">
                <a16:creationId xmlns:a16="http://schemas.microsoft.com/office/drawing/2014/main" id="{C9BAE7B8-E5E0-7447-AB99-6D70160A32C0}"/>
              </a:ext>
            </a:extLst>
          </p:cNvPr>
          <p:cNvPicPr>
            <a:picLocks noChangeAspect="1"/>
          </p:cNvPicPr>
          <p:nvPr/>
        </p:nvPicPr>
        <p:blipFill>
          <a:blip r:embed="rId2"/>
          <a:stretch>
            <a:fillRect/>
          </a:stretch>
        </p:blipFill>
        <p:spPr>
          <a:xfrm>
            <a:off x="1699101" y="1818846"/>
            <a:ext cx="5745798" cy="2450414"/>
          </a:xfrm>
          <a:prstGeom prst="rect">
            <a:avLst/>
          </a:prstGeom>
        </p:spPr>
      </p:pic>
    </p:spTree>
    <p:extLst>
      <p:ext uri="{BB962C8B-B14F-4D97-AF65-F5344CB8AC3E}">
        <p14:creationId xmlns:p14="http://schemas.microsoft.com/office/powerpoint/2010/main" val="37235964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Terminology</a:t>
            </a:r>
            <a:endParaRPr lang="en-US" dirty="0"/>
          </a:p>
        </p:txBody>
      </p:sp>
      <p:sp>
        <p:nvSpPr>
          <p:cNvPr id="2" name="TextBox 1">
            <a:extLst>
              <a:ext uri="{FF2B5EF4-FFF2-40B4-BE49-F238E27FC236}">
                <a16:creationId xmlns:a16="http://schemas.microsoft.com/office/drawing/2014/main" id="{1C2F09F6-7F12-3543-BAC7-051248998B15}"/>
              </a:ext>
            </a:extLst>
          </p:cNvPr>
          <p:cNvSpPr txBox="1"/>
          <p:nvPr/>
        </p:nvSpPr>
        <p:spPr>
          <a:xfrm>
            <a:off x="420130" y="1037967"/>
            <a:ext cx="4634089" cy="5355312"/>
          </a:xfrm>
          <a:prstGeom prst="rect">
            <a:avLst/>
          </a:prstGeom>
          <a:noFill/>
        </p:spPr>
        <p:txBody>
          <a:bodyPr wrap="none" rtlCol="0">
            <a:spAutoFit/>
          </a:bodyPr>
          <a:lstStyle/>
          <a:p>
            <a:r>
              <a:rPr lang="en-US" b="1" dirty="0">
                <a:solidFill>
                  <a:schemeClr val="accent4">
                    <a:lumMod val="75000"/>
                  </a:schemeClr>
                </a:solidFill>
              </a:rPr>
              <a:t>DAG</a:t>
            </a:r>
          </a:p>
          <a:p>
            <a:r>
              <a:rPr lang="en-US" b="1" dirty="0">
                <a:solidFill>
                  <a:schemeClr val="accent4">
                    <a:lumMod val="75000"/>
                  </a:schemeClr>
                </a:solidFill>
              </a:rPr>
              <a:t>	</a:t>
            </a:r>
            <a:r>
              <a:rPr lang="en-US" dirty="0">
                <a:solidFill>
                  <a:schemeClr val="accent4">
                    <a:lumMod val="75000"/>
                  </a:schemeClr>
                </a:solidFill>
              </a:rPr>
              <a:t> Directed acyclic graph</a:t>
            </a:r>
            <a:endParaRPr lang="en-US" dirty="0"/>
          </a:p>
          <a:p>
            <a:endParaRPr lang="en-US" dirty="0">
              <a:solidFill>
                <a:schemeClr val="accent4">
                  <a:lumMod val="75000"/>
                </a:schemeClr>
              </a:solidFill>
            </a:endParaRPr>
          </a:p>
          <a:p>
            <a:r>
              <a:rPr lang="en-US" b="1" dirty="0">
                <a:solidFill>
                  <a:schemeClr val="accent4">
                    <a:lumMod val="75000"/>
                  </a:schemeClr>
                </a:solidFill>
              </a:rPr>
              <a:t>Tasks</a:t>
            </a:r>
            <a:r>
              <a:rPr lang="en-US" dirty="0">
                <a:solidFill>
                  <a:schemeClr val="accent4">
                    <a:lumMod val="75000"/>
                  </a:schemeClr>
                </a:solidFill>
              </a:rPr>
              <a:t> </a:t>
            </a:r>
          </a:p>
          <a:p>
            <a:r>
              <a:rPr lang="en-US" dirty="0">
                <a:solidFill>
                  <a:schemeClr val="accent4">
                    <a:lumMod val="75000"/>
                  </a:schemeClr>
                </a:solidFill>
              </a:rPr>
              <a:t>	a DAG is composed of tasks</a:t>
            </a:r>
          </a:p>
          <a:p>
            <a:endParaRPr lang="en-US" dirty="0">
              <a:solidFill>
                <a:schemeClr val="accent4">
                  <a:lumMod val="75000"/>
                </a:schemeClr>
              </a:solidFill>
            </a:endParaRPr>
          </a:p>
          <a:p>
            <a:r>
              <a:rPr lang="en-US" b="1" dirty="0">
                <a:solidFill>
                  <a:schemeClr val="accent4">
                    <a:lumMod val="75000"/>
                  </a:schemeClr>
                </a:solidFill>
              </a:rPr>
              <a:t>Operator</a:t>
            </a:r>
          </a:p>
          <a:p>
            <a:r>
              <a:rPr lang="en-US" b="1" dirty="0">
                <a:solidFill>
                  <a:schemeClr val="accent4">
                    <a:lumMod val="75000"/>
                  </a:schemeClr>
                </a:solidFill>
              </a:rPr>
              <a:t>	</a:t>
            </a:r>
            <a:r>
              <a:rPr lang="en-US" dirty="0">
                <a:solidFill>
                  <a:schemeClr val="accent4">
                    <a:lumMod val="75000"/>
                  </a:schemeClr>
                </a:solidFill>
              </a:rPr>
              <a:t>Building block to create tasks.</a:t>
            </a:r>
          </a:p>
          <a:p>
            <a:endParaRPr lang="en-US" dirty="0">
              <a:solidFill>
                <a:schemeClr val="accent4">
                  <a:lumMod val="75000"/>
                </a:schemeClr>
              </a:solidFill>
            </a:endParaRPr>
          </a:p>
          <a:p>
            <a:r>
              <a:rPr lang="en-US" b="1" dirty="0">
                <a:solidFill>
                  <a:schemeClr val="accent4">
                    <a:lumMod val="75000"/>
                  </a:schemeClr>
                </a:solidFill>
              </a:rPr>
              <a:t>Task Instance</a:t>
            </a:r>
            <a:r>
              <a:rPr lang="en-US" dirty="0">
                <a:solidFill>
                  <a:schemeClr val="accent4">
                    <a:lumMod val="75000"/>
                  </a:schemeClr>
                </a:solidFill>
              </a:rPr>
              <a:t> </a:t>
            </a:r>
          </a:p>
          <a:p>
            <a:r>
              <a:rPr lang="en-US" dirty="0">
                <a:solidFill>
                  <a:schemeClr val="accent4">
                    <a:lumMod val="75000"/>
                  </a:schemeClr>
                </a:solidFill>
              </a:rPr>
              <a:t>	An specific parametrized run of task</a:t>
            </a:r>
          </a:p>
          <a:p>
            <a:endParaRPr lang="en-US" dirty="0">
              <a:solidFill>
                <a:schemeClr val="accent4">
                  <a:lumMod val="75000"/>
                </a:schemeClr>
              </a:solidFill>
            </a:endParaRPr>
          </a:p>
          <a:p>
            <a:r>
              <a:rPr lang="en-US" b="1" dirty="0">
                <a:solidFill>
                  <a:schemeClr val="accent4">
                    <a:lumMod val="75000"/>
                  </a:schemeClr>
                </a:solidFill>
              </a:rPr>
              <a:t>Hooks</a:t>
            </a:r>
          </a:p>
          <a:p>
            <a:r>
              <a:rPr lang="en-US" dirty="0">
                <a:solidFill>
                  <a:schemeClr val="accent4">
                    <a:lumMod val="75000"/>
                  </a:schemeClr>
                </a:solidFill>
              </a:rPr>
              <a:t>	provide connectivity to external systems.</a:t>
            </a:r>
          </a:p>
          <a:p>
            <a:endParaRPr lang="en-US" dirty="0">
              <a:solidFill>
                <a:schemeClr val="accent4">
                  <a:lumMod val="75000"/>
                </a:schemeClr>
              </a:solidFill>
            </a:endParaRPr>
          </a:p>
          <a:p>
            <a:r>
              <a:rPr lang="en-US" b="1" dirty="0">
                <a:solidFill>
                  <a:schemeClr val="accent4">
                    <a:lumMod val="75000"/>
                  </a:schemeClr>
                </a:solidFill>
              </a:rPr>
              <a:t>Connections</a:t>
            </a:r>
          </a:p>
          <a:p>
            <a:r>
              <a:rPr lang="en-US" b="1" dirty="0">
                <a:solidFill>
                  <a:schemeClr val="accent4">
                    <a:lumMod val="75000"/>
                  </a:schemeClr>
                </a:solidFill>
              </a:rPr>
              <a:t>	</a:t>
            </a:r>
            <a:r>
              <a:rPr lang="en-US" dirty="0">
                <a:solidFill>
                  <a:schemeClr val="accent4">
                    <a:lumMod val="75000"/>
                  </a:schemeClr>
                </a:solidFill>
              </a:rPr>
              <a:t>Keep the credentials independent of code.</a:t>
            </a:r>
          </a:p>
          <a:p>
            <a:endParaRPr lang="en-US" dirty="0"/>
          </a:p>
          <a:p>
            <a:endParaRPr lang="en-US" dirty="0"/>
          </a:p>
        </p:txBody>
      </p:sp>
    </p:spTree>
    <p:extLst>
      <p:ext uri="{BB962C8B-B14F-4D97-AF65-F5344CB8AC3E}">
        <p14:creationId xmlns:p14="http://schemas.microsoft.com/office/powerpoint/2010/main" val="751413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8549120" cy="4524315"/>
          </a:xfrm>
          <a:prstGeom prst="rect">
            <a:avLst/>
          </a:prstGeom>
          <a:noFill/>
        </p:spPr>
        <p:txBody>
          <a:bodyPr wrap="square" rtlCol="0">
            <a:spAutoFit/>
          </a:bodyPr>
          <a:lstStyle/>
          <a:p>
            <a:r>
              <a:rPr lang="en-US" sz="2000" b="1" dirty="0"/>
              <a:t>Reuse operations by declaring Hive macros.</a:t>
            </a:r>
            <a:endParaRPr lang="en-US" sz="1600" b="1" dirty="0">
              <a:solidFill>
                <a:schemeClr val="accent5">
                  <a:lumMod val="75000"/>
                </a:schemeClr>
              </a:solidFill>
            </a:endParaRPr>
          </a:p>
          <a:p>
            <a:br>
              <a:rPr lang="en-US" b="1" dirty="0">
                <a:solidFill>
                  <a:schemeClr val="accent3">
                    <a:lumMod val="75000"/>
                  </a:schemeClr>
                </a:solidFill>
              </a:rPr>
            </a:br>
            <a:r>
              <a:rPr lang="en-US" b="1" dirty="0">
                <a:solidFill>
                  <a:schemeClr val="accent4">
                    <a:lumMod val="75000"/>
                  </a:schemeClr>
                </a:solidFill>
              </a:rPr>
              <a:t>CREATE TEMPORARY MACRO </a:t>
            </a:r>
            <a:r>
              <a:rPr lang="en-US" b="1" dirty="0" err="1">
                <a:solidFill>
                  <a:schemeClr val="accent4">
                    <a:lumMod val="75000"/>
                  </a:schemeClr>
                </a:solidFill>
              </a:rPr>
              <a:t>valid_id</a:t>
            </a:r>
            <a:r>
              <a:rPr lang="en-US" b="1" dirty="0">
                <a:solidFill>
                  <a:schemeClr val="accent4">
                    <a:lumMod val="75000"/>
                  </a:schemeClr>
                </a:solidFill>
              </a:rPr>
              <a:t>(</a:t>
            </a:r>
            <a:r>
              <a:rPr lang="en-US" b="1" dirty="0" err="1">
                <a:solidFill>
                  <a:schemeClr val="accent4">
                    <a:lumMod val="75000"/>
                  </a:schemeClr>
                </a:solidFill>
              </a:rPr>
              <a:t>user_id</a:t>
            </a:r>
            <a:r>
              <a:rPr lang="en-US" b="1" dirty="0">
                <a:solidFill>
                  <a:schemeClr val="accent4">
                    <a:lumMod val="75000"/>
                  </a:schemeClr>
                </a:solidFill>
              </a:rPr>
              <a:t> STRING)</a:t>
            </a:r>
          </a:p>
          <a:p>
            <a:r>
              <a:rPr lang="en-US" b="1" dirty="0">
                <a:solidFill>
                  <a:schemeClr val="accent4">
                    <a:lumMod val="75000"/>
                  </a:schemeClr>
                </a:solidFill>
              </a:rPr>
              <a:t>(</a:t>
            </a:r>
          </a:p>
          <a:p>
            <a:r>
              <a:rPr lang="en-US" b="1" dirty="0">
                <a:solidFill>
                  <a:schemeClr val="accent4">
                    <a:lumMod val="75000"/>
                  </a:schemeClr>
                </a:solidFill>
              </a:rPr>
              <a:t>  CASE WHEN cast(</a:t>
            </a:r>
            <a:r>
              <a:rPr lang="en-US" b="1" dirty="0" err="1">
                <a:solidFill>
                  <a:schemeClr val="accent4">
                    <a:lumMod val="75000"/>
                  </a:schemeClr>
                </a:solidFill>
              </a:rPr>
              <a:t>user_id</a:t>
            </a:r>
            <a:r>
              <a:rPr lang="en-US" b="1" dirty="0">
                <a:solidFill>
                  <a:schemeClr val="accent4">
                    <a:lumMod val="75000"/>
                  </a:schemeClr>
                </a:solidFill>
              </a:rPr>
              <a:t> as int) is NULL THEN false ELSE true</a:t>
            </a:r>
          </a:p>
          <a:p>
            <a:r>
              <a:rPr lang="en-US" b="1" dirty="0">
                <a:solidFill>
                  <a:schemeClr val="accent4">
                    <a:lumMod val="75000"/>
                  </a:schemeClr>
                </a:solidFill>
              </a:rPr>
              <a:t>  end</a:t>
            </a:r>
          </a:p>
          <a:p>
            <a:r>
              <a:rPr lang="en-US" b="1" dirty="0">
                <a:solidFill>
                  <a:schemeClr val="accent4">
                    <a:lumMod val="75000"/>
                  </a:schemeClr>
                </a:solidFill>
              </a:rPr>
              <a:t>);</a:t>
            </a:r>
          </a:p>
          <a:p>
            <a:endParaRPr lang="en-US" sz="1000" b="1" dirty="0">
              <a:solidFill>
                <a:schemeClr val="accent3">
                  <a:lumMod val="75000"/>
                </a:schemeClr>
              </a:solidFill>
            </a:endParaRPr>
          </a:p>
          <a:p>
            <a:r>
              <a:rPr lang="en-US" b="1" dirty="0">
                <a:solidFill>
                  <a:schemeClr val="accent4">
                    <a:lumMod val="75000"/>
                  </a:schemeClr>
                </a:solidFill>
              </a:rPr>
              <a:t>select </a:t>
            </a:r>
            <a:r>
              <a:rPr lang="en-US" b="1" dirty="0" err="1">
                <a:solidFill>
                  <a:schemeClr val="accent4">
                    <a:lumMod val="75000"/>
                  </a:schemeClr>
                </a:solidFill>
              </a:rPr>
              <a:t>valid_id</a:t>
            </a:r>
            <a:r>
              <a:rPr lang="en-US" b="1" dirty="0">
                <a:solidFill>
                  <a:schemeClr val="accent4">
                    <a:lumMod val="75000"/>
                  </a:schemeClr>
                </a:solidFill>
              </a:rPr>
              <a:t>('1a');</a:t>
            </a:r>
          </a:p>
          <a:p>
            <a:r>
              <a:rPr lang="en-US" b="1" dirty="0">
                <a:solidFill>
                  <a:schemeClr val="accent3">
                    <a:lumMod val="75000"/>
                  </a:schemeClr>
                </a:solidFill>
              </a:rPr>
              <a:t>false</a:t>
            </a:r>
          </a:p>
          <a:p>
            <a:endParaRPr lang="en-US" sz="1000" b="1" dirty="0">
              <a:solidFill>
                <a:schemeClr val="accent3">
                  <a:lumMod val="75000"/>
                </a:schemeClr>
              </a:solidFill>
            </a:endParaRPr>
          </a:p>
          <a:p>
            <a:r>
              <a:rPr lang="en-US" b="1" dirty="0">
                <a:solidFill>
                  <a:schemeClr val="accent4">
                    <a:lumMod val="75000"/>
                  </a:schemeClr>
                </a:solidFill>
              </a:rPr>
              <a:t>select </a:t>
            </a:r>
            <a:r>
              <a:rPr lang="en-US" b="1" dirty="0" err="1">
                <a:solidFill>
                  <a:schemeClr val="accent4">
                    <a:lumMod val="75000"/>
                  </a:schemeClr>
                </a:solidFill>
              </a:rPr>
              <a:t>valid_id</a:t>
            </a:r>
            <a:r>
              <a:rPr lang="en-US" b="1" dirty="0">
                <a:solidFill>
                  <a:schemeClr val="accent4">
                    <a:lumMod val="75000"/>
                  </a:schemeClr>
                </a:solidFill>
              </a:rPr>
              <a:t>('1');</a:t>
            </a:r>
          </a:p>
          <a:p>
            <a:r>
              <a:rPr lang="en-US" b="1" dirty="0">
                <a:solidFill>
                  <a:schemeClr val="accent3">
                    <a:lumMod val="75000"/>
                  </a:schemeClr>
                </a:solidFill>
              </a:rPr>
              <a:t>true</a:t>
            </a:r>
          </a:p>
          <a:p>
            <a:endParaRPr lang="en-US" sz="1000" b="1" dirty="0">
              <a:solidFill>
                <a:schemeClr val="accent3">
                  <a:lumMod val="75000"/>
                </a:schemeClr>
              </a:solidFill>
            </a:endParaRPr>
          </a:p>
          <a:p>
            <a:r>
              <a:rPr lang="en-US" b="1" dirty="0">
                <a:solidFill>
                  <a:schemeClr val="accent4">
                    <a:lumMod val="75000"/>
                  </a:schemeClr>
                </a:solidFill>
              </a:rPr>
              <a:t>select </a:t>
            </a:r>
            <a:r>
              <a:rPr lang="en-US" b="1" dirty="0" err="1">
                <a:solidFill>
                  <a:schemeClr val="accent4">
                    <a:lumMod val="75000"/>
                  </a:schemeClr>
                </a:solidFill>
              </a:rPr>
              <a:t>valid_id</a:t>
            </a:r>
            <a:r>
              <a:rPr lang="en-US" b="1" dirty="0">
                <a:solidFill>
                  <a:schemeClr val="accent4">
                    <a:lumMod val="75000"/>
                  </a:schemeClr>
                </a:solidFill>
              </a:rPr>
              <a:t>(NULL);</a:t>
            </a:r>
          </a:p>
          <a:p>
            <a:r>
              <a:rPr lang="en-US" b="1" dirty="0">
                <a:solidFill>
                  <a:schemeClr val="accent3">
                    <a:lumMod val="75000"/>
                  </a:schemeClr>
                </a:solidFill>
              </a:rPr>
              <a:t>false</a:t>
            </a:r>
          </a:p>
          <a:p>
            <a:endParaRPr lang="en-US" sz="1400" b="1" dirty="0">
              <a:solidFill>
                <a:schemeClr val="accent5">
                  <a:lumMod val="75000"/>
                </a:schemeClr>
              </a:solidFill>
            </a:endParaRPr>
          </a:p>
        </p:txBody>
      </p:sp>
      <p:sp>
        <p:nvSpPr>
          <p:cNvPr id="4" name="Shape 71">
            <a:extLst>
              <a:ext uri="{FF2B5EF4-FFF2-40B4-BE49-F238E27FC236}">
                <a16:creationId xmlns:a16="http://schemas.microsoft.com/office/drawing/2014/main" id="{F156291C-152A-3941-90AE-EDA164220C88}"/>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1800" dirty="0">
                <a:solidFill>
                  <a:srgbClr val="4CB3E7"/>
                </a:solidFill>
                <a:latin typeface="Helvetica Neue Light"/>
                <a:ea typeface="Helvetica Neue Light"/>
                <a:cs typeface="Helvetica Neue Light"/>
                <a:sym typeface="Helvetica Neue Light"/>
              </a:rPr>
              <a:t>1 – Advanced Hive SQL</a:t>
            </a:r>
          </a:p>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Macros</a:t>
            </a:r>
            <a:endParaRPr lang="en-US" b="1" u="sng" dirty="0"/>
          </a:p>
        </p:txBody>
      </p:sp>
    </p:spTree>
    <p:extLst>
      <p:ext uri="{BB962C8B-B14F-4D97-AF65-F5344CB8AC3E}">
        <p14:creationId xmlns:p14="http://schemas.microsoft.com/office/powerpoint/2010/main" val="159561766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Terminology</a:t>
            </a:r>
            <a:endParaRPr lang="en-US" dirty="0"/>
          </a:p>
        </p:txBody>
      </p:sp>
      <p:sp>
        <p:nvSpPr>
          <p:cNvPr id="2" name="TextBox 1">
            <a:extLst>
              <a:ext uri="{FF2B5EF4-FFF2-40B4-BE49-F238E27FC236}">
                <a16:creationId xmlns:a16="http://schemas.microsoft.com/office/drawing/2014/main" id="{1C2F09F6-7F12-3543-BAC7-051248998B15}"/>
              </a:ext>
            </a:extLst>
          </p:cNvPr>
          <p:cNvSpPr txBox="1"/>
          <p:nvPr/>
        </p:nvSpPr>
        <p:spPr>
          <a:xfrm>
            <a:off x="420130" y="1037967"/>
            <a:ext cx="5671617" cy="3139321"/>
          </a:xfrm>
          <a:prstGeom prst="rect">
            <a:avLst/>
          </a:prstGeom>
          <a:noFill/>
        </p:spPr>
        <p:txBody>
          <a:bodyPr wrap="none" rtlCol="0">
            <a:spAutoFit/>
          </a:bodyPr>
          <a:lstStyle/>
          <a:p>
            <a:r>
              <a:rPr lang="en-US" b="1" dirty="0">
                <a:solidFill>
                  <a:schemeClr val="accent4">
                    <a:lumMod val="75000"/>
                  </a:schemeClr>
                </a:solidFill>
              </a:rPr>
              <a:t>Queues</a:t>
            </a:r>
          </a:p>
          <a:p>
            <a:r>
              <a:rPr lang="en-US" b="1" dirty="0">
                <a:solidFill>
                  <a:schemeClr val="accent4">
                    <a:lumMod val="75000"/>
                  </a:schemeClr>
                </a:solidFill>
              </a:rPr>
              <a:t>	</a:t>
            </a:r>
            <a:r>
              <a:rPr lang="en-US" dirty="0">
                <a:solidFill>
                  <a:schemeClr val="accent4">
                    <a:lumMod val="75000"/>
                  </a:schemeClr>
                </a:solidFill>
              </a:rPr>
              <a:t> Allow to allocate capacity</a:t>
            </a:r>
            <a:endParaRPr lang="en-US" dirty="0"/>
          </a:p>
          <a:p>
            <a:endParaRPr lang="en-US" dirty="0">
              <a:solidFill>
                <a:schemeClr val="accent4">
                  <a:lumMod val="75000"/>
                </a:schemeClr>
              </a:solidFill>
            </a:endParaRPr>
          </a:p>
          <a:p>
            <a:r>
              <a:rPr lang="en-US" dirty="0" err="1"/>
              <a:t>XComs</a:t>
            </a:r>
            <a:r>
              <a:rPr lang="en-US" dirty="0">
                <a:solidFill>
                  <a:schemeClr val="accent4">
                    <a:lumMod val="75000"/>
                  </a:schemeClr>
                </a:solidFill>
              </a:rPr>
              <a:t> </a:t>
            </a:r>
          </a:p>
          <a:p>
            <a:r>
              <a:rPr lang="en-US" dirty="0">
                <a:solidFill>
                  <a:schemeClr val="accent4">
                    <a:lumMod val="75000"/>
                  </a:schemeClr>
                </a:solidFill>
              </a:rPr>
              <a:t>	a channel to write and read data while running a DAG</a:t>
            </a:r>
          </a:p>
          <a:p>
            <a:endParaRPr lang="en-US" dirty="0">
              <a:solidFill>
                <a:schemeClr val="accent4">
                  <a:lumMod val="75000"/>
                </a:schemeClr>
              </a:solidFill>
            </a:endParaRPr>
          </a:p>
          <a:p>
            <a:r>
              <a:rPr lang="en-US" b="1" dirty="0">
                <a:solidFill>
                  <a:schemeClr val="accent4">
                    <a:lumMod val="75000"/>
                  </a:schemeClr>
                </a:solidFill>
              </a:rPr>
              <a:t>Variable</a:t>
            </a:r>
          </a:p>
          <a:p>
            <a:r>
              <a:rPr lang="en-US" b="1" dirty="0">
                <a:solidFill>
                  <a:schemeClr val="accent4">
                    <a:lumMod val="75000"/>
                  </a:schemeClr>
                </a:solidFill>
              </a:rPr>
              <a:t>	</a:t>
            </a:r>
            <a:r>
              <a:rPr lang="en-US" dirty="0">
                <a:solidFill>
                  <a:schemeClr val="accent4">
                    <a:lumMod val="75000"/>
                  </a:schemeClr>
                </a:solidFill>
              </a:rPr>
              <a:t>Building block to create tasks.</a:t>
            </a:r>
          </a:p>
          <a:p>
            <a:endParaRPr lang="en-US" dirty="0">
              <a:solidFill>
                <a:schemeClr val="accent4">
                  <a:lumMod val="75000"/>
                </a:schemeClr>
              </a:solidFill>
            </a:endParaRPr>
          </a:p>
          <a:p>
            <a:endParaRPr lang="en-US" dirty="0"/>
          </a:p>
          <a:p>
            <a:endParaRPr lang="en-US" dirty="0"/>
          </a:p>
        </p:txBody>
      </p:sp>
    </p:spTree>
    <p:extLst>
      <p:ext uri="{BB962C8B-B14F-4D97-AF65-F5344CB8AC3E}">
        <p14:creationId xmlns:p14="http://schemas.microsoft.com/office/powerpoint/2010/main" val="18727513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Operators</a:t>
            </a:r>
            <a:endParaRPr lang="en-US" dirty="0"/>
          </a:p>
        </p:txBody>
      </p:sp>
      <p:sp>
        <p:nvSpPr>
          <p:cNvPr id="2" name="TextBox 1">
            <a:extLst>
              <a:ext uri="{FF2B5EF4-FFF2-40B4-BE49-F238E27FC236}">
                <a16:creationId xmlns:a16="http://schemas.microsoft.com/office/drawing/2014/main" id="{1C2F09F6-7F12-3543-BAC7-051248998B15}"/>
              </a:ext>
            </a:extLst>
          </p:cNvPr>
          <p:cNvSpPr txBox="1"/>
          <p:nvPr/>
        </p:nvSpPr>
        <p:spPr>
          <a:xfrm>
            <a:off x="469557" y="1050323"/>
            <a:ext cx="6634958" cy="5262979"/>
          </a:xfrm>
          <a:prstGeom prst="rect">
            <a:avLst/>
          </a:prstGeom>
          <a:noFill/>
        </p:spPr>
        <p:txBody>
          <a:bodyPr wrap="none" rtlCol="0">
            <a:spAutoFit/>
          </a:bodyPr>
          <a:lstStyle/>
          <a:p>
            <a:r>
              <a:rPr lang="en-US" sz="2400" b="1" dirty="0" err="1">
                <a:solidFill>
                  <a:schemeClr val="accent4">
                    <a:lumMod val="75000"/>
                  </a:schemeClr>
                </a:solidFill>
              </a:rPr>
              <a:t>BashOperator</a:t>
            </a:r>
            <a:r>
              <a:rPr lang="en-US" sz="2400" b="1" dirty="0">
                <a:solidFill>
                  <a:schemeClr val="accent4">
                    <a:lumMod val="75000"/>
                  </a:schemeClr>
                </a:solidFill>
              </a:rPr>
              <a:t> - </a:t>
            </a:r>
            <a:r>
              <a:rPr lang="en-US" sz="2400" dirty="0">
                <a:solidFill>
                  <a:schemeClr val="accent4">
                    <a:lumMod val="75000"/>
                  </a:schemeClr>
                </a:solidFill>
              </a:rPr>
              <a:t>executes a bash command</a:t>
            </a:r>
          </a:p>
          <a:p>
            <a:endParaRPr lang="en-US" sz="2400" b="1" dirty="0">
              <a:solidFill>
                <a:schemeClr val="accent4">
                  <a:lumMod val="75000"/>
                </a:schemeClr>
              </a:solidFill>
            </a:endParaRPr>
          </a:p>
          <a:p>
            <a:r>
              <a:rPr lang="en-US" sz="2400" b="1" dirty="0" err="1">
                <a:solidFill>
                  <a:schemeClr val="accent4">
                    <a:lumMod val="75000"/>
                  </a:schemeClr>
                </a:solidFill>
              </a:rPr>
              <a:t>PythonOperator</a:t>
            </a:r>
            <a:r>
              <a:rPr lang="en-US" sz="2400" b="1" dirty="0">
                <a:solidFill>
                  <a:schemeClr val="accent4">
                    <a:lumMod val="75000"/>
                  </a:schemeClr>
                </a:solidFill>
              </a:rPr>
              <a:t> - </a:t>
            </a:r>
            <a:r>
              <a:rPr lang="en-US" sz="2400" dirty="0">
                <a:solidFill>
                  <a:schemeClr val="accent4">
                    <a:lumMod val="75000"/>
                  </a:schemeClr>
                </a:solidFill>
              </a:rPr>
              <a:t>calls an arbitrary Python function</a:t>
            </a:r>
          </a:p>
          <a:p>
            <a:endParaRPr lang="en-US" sz="2400" b="1" dirty="0">
              <a:solidFill>
                <a:schemeClr val="accent4">
                  <a:lumMod val="75000"/>
                </a:schemeClr>
              </a:solidFill>
            </a:endParaRPr>
          </a:p>
          <a:p>
            <a:r>
              <a:rPr lang="en-US" sz="2400" b="1" dirty="0" err="1">
                <a:solidFill>
                  <a:schemeClr val="accent4">
                    <a:lumMod val="75000"/>
                  </a:schemeClr>
                </a:solidFill>
              </a:rPr>
              <a:t>EmailOperator</a:t>
            </a:r>
            <a:r>
              <a:rPr lang="en-US" sz="2400" b="1" dirty="0">
                <a:solidFill>
                  <a:schemeClr val="accent4">
                    <a:lumMod val="75000"/>
                  </a:schemeClr>
                </a:solidFill>
              </a:rPr>
              <a:t> - </a:t>
            </a:r>
            <a:r>
              <a:rPr lang="en-US" sz="2400" dirty="0">
                <a:solidFill>
                  <a:schemeClr val="accent4">
                    <a:lumMod val="75000"/>
                  </a:schemeClr>
                </a:solidFill>
              </a:rPr>
              <a:t>sends an email</a:t>
            </a:r>
          </a:p>
          <a:p>
            <a:endParaRPr lang="en-US" sz="2400" b="1" dirty="0">
              <a:solidFill>
                <a:schemeClr val="accent4">
                  <a:lumMod val="75000"/>
                </a:schemeClr>
              </a:solidFill>
            </a:endParaRPr>
          </a:p>
          <a:p>
            <a:r>
              <a:rPr lang="en-US" sz="2400" b="1" dirty="0" err="1">
                <a:solidFill>
                  <a:schemeClr val="accent4">
                    <a:lumMod val="75000"/>
                  </a:schemeClr>
                </a:solidFill>
              </a:rPr>
              <a:t>SimpleHttpOperator</a:t>
            </a:r>
            <a:r>
              <a:rPr lang="en-US" sz="2400" b="1" dirty="0">
                <a:solidFill>
                  <a:schemeClr val="accent4">
                    <a:lumMod val="75000"/>
                  </a:schemeClr>
                </a:solidFill>
              </a:rPr>
              <a:t> - </a:t>
            </a:r>
            <a:r>
              <a:rPr lang="en-US" sz="2400" dirty="0">
                <a:solidFill>
                  <a:schemeClr val="accent4">
                    <a:lumMod val="75000"/>
                  </a:schemeClr>
                </a:solidFill>
              </a:rPr>
              <a:t>sends an HTTP request</a:t>
            </a:r>
          </a:p>
          <a:p>
            <a:endParaRPr lang="en-US" sz="2400" b="1" dirty="0">
              <a:solidFill>
                <a:schemeClr val="accent4">
                  <a:lumMod val="75000"/>
                </a:schemeClr>
              </a:solidFill>
            </a:endParaRPr>
          </a:p>
          <a:p>
            <a:r>
              <a:rPr lang="en-US" sz="2400" b="1" dirty="0" err="1">
                <a:solidFill>
                  <a:schemeClr val="accent4">
                    <a:lumMod val="75000"/>
                  </a:schemeClr>
                </a:solidFill>
              </a:rPr>
              <a:t>MySqlOperator</a:t>
            </a:r>
            <a:r>
              <a:rPr lang="en-US" sz="2400" b="1" dirty="0">
                <a:solidFill>
                  <a:schemeClr val="accent4">
                    <a:lumMod val="75000"/>
                  </a:schemeClr>
                </a:solidFill>
              </a:rPr>
              <a:t>, </a:t>
            </a:r>
            <a:r>
              <a:rPr lang="en-US" sz="2400" b="1" dirty="0" err="1">
                <a:solidFill>
                  <a:schemeClr val="accent4">
                    <a:lumMod val="75000"/>
                  </a:schemeClr>
                </a:solidFill>
              </a:rPr>
              <a:t>PostgresOperator</a:t>
            </a:r>
            <a:r>
              <a:rPr lang="en-US" sz="2400" b="1" dirty="0">
                <a:solidFill>
                  <a:schemeClr val="accent4">
                    <a:lumMod val="75000"/>
                  </a:schemeClr>
                </a:solidFill>
              </a:rPr>
              <a:t>, </a:t>
            </a:r>
          </a:p>
          <a:p>
            <a:r>
              <a:rPr lang="en-US" sz="2400" b="1" dirty="0" err="1">
                <a:solidFill>
                  <a:schemeClr val="accent4">
                    <a:lumMod val="75000"/>
                  </a:schemeClr>
                </a:solidFill>
              </a:rPr>
              <a:t>MsSqlOperator</a:t>
            </a:r>
            <a:r>
              <a:rPr lang="en-US" sz="2400" b="1" dirty="0">
                <a:solidFill>
                  <a:schemeClr val="accent4">
                    <a:lumMod val="75000"/>
                  </a:schemeClr>
                </a:solidFill>
              </a:rPr>
              <a:t>, </a:t>
            </a:r>
            <a:r>
              <a:rPr lang="en-US" sz="2400" b="1" dirty="0" err="1">
                <a:solidFill>
                  <a:schemeClr val="accent4">
                    <a:lumMod val="75000"/>
                  </a:schemeClr>
                </a:solidFill>
              </a:rPr>
              <a:t>OracleOperator</a:t>
            </a:r>
            <a:r>
              <a:rPr lang="en-US" sz="2400" b="1" dirty="0">
                <a:solidFill>
                  <a:schemeClr val="accent4">
                    <a:lumMod val="75000"/>
                  </a:schemeClr>
                </a:solidFill>
              </a:rPr>
              <a:t> </a:t>
            </a:r>
          </a:p>
          <a:p>
            <a:r>
              <a:rPr lang="en-US" sz="2400" b="1" dirty="0">
                <a:solidFill>
                  <a:schemeClr val="accent4">
                    <a:lumMod val="75000"/>
                  </a:schemeClr>
                </a:solidFill>
              </a:rPr>
              <a:t>- </a:t>
            </a:r>
            <a:r>
              <a:rPr lang="en-US" sz="2400" dirty="0">
                <a:solidFill>
                  <a:schemeClr val="accent4">
                    <a:lumMod val="75000"/>
                  </a:schemeClr>
                </a:solidFill>
              </a:rPr>
              <a:t>Connects to each of the databases.</a:t>
            </a:r>
          </a:p>
          <a:p>
            <a:endParaRPr lang="en-US" sz="2400" b="1" dirty="0">
              <a:solidFill>
                <a:schemeClr val="accent4">
                  <a:lumMod val="75000"/>
                </a:schemeClr>
              </a:solidFill>
            </a:endParaRPr>
          </a:p>
          <a:p>
            <a:r>
              <a:rPr lang="en-US" sz="2400" b="1" dirty="0" err="1">
                <a:solidFill>
                  <a:schemeClr val="accent4">
                    <a:lumMod val="75000"/>
                  </a:schemeClr>
                </a:solidFill>
              </a:rPr>
              <a:t>JdbcOperator</a:t>
            </a:r>
            <a:r>
              <a:rPr lang="en-US" sz="2400" b="1" dirty="0">
                <a:solidFill>
                  <a:schemeClr val="accent4">
                    <a:lumMod val="75000"/>
                  </a:schemeClr>
                </a:solidFill>
              </a:rPr>
              <a:t> – executes SQK via </a:t>
            </a:r>
            <a:r>
              <a:rPr lang="en-US" sz="2400" b="1" dirty="0" err="1">
                <a:solidFill>
                  <a:schemeClr val="accent4">
                    <a:lumMod val="75000"/>
                  </a:schemeClr>
                </a:solidFill>
              </a:rPr>
              <a:t>jdbc</a:t>
            </a:r>
            <a:r>
              <a:rPr lang="en-US" sz="2400" b="1" dirty="0">
                <a:solidFill>
                  <a:schemeClr val="accent4">
                    <a:lumMod val="75000"/>
                  </a:schemeClr>
                </a:solidFill>
              </a:rPr>
              <a:t> connection</a:t>
            </a:r>
            <a:endParaRPr lang="en-US" sz="2400" dirty="0">
              <a:solidFill>
                <a:schemeClr val="accent4">
                  <a:lumMod val="75000"/>
                </a:schemeClr>
              </a:solidFill>
            </a:endParaRPr>
          </a:p>
          <a:p>
            <a:endParaRPr lang="en-US" sz="2400" dirty="0"/>
          </a:p>
        </p:txBody>
      </p:sp>
    </p:spTree>
    <p:extLst>
      <p:ext uri="{BB962C8B-B14F-4D97-AF65-F5344CB8AC3E}">
        <p14:creationId xmlns:p14="http://schemas.microsoft.com/office/powerpoint/2010/main" val="342078343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Operators</a:t>
            </a:r>
            <a:endParaRPr lang="en-US" dirty="0"/>
          </a:p>
        </p:txBody>
      </p:sp>
      <p:sp>
        <p:nvSpPr>
          <p:cNvPr id="2" name="TextBox 1">
            <a:extLst>
              <a:ext uri="{FF2B5EF4-FFF2-40B4-BE49-F238E27FC236}">
                <a16:creationId xmlns:a16="http://schemas.microsoft.com/office/drawing/2014/main" id="{1C2F09F6-7F12-3543-BAC7-051248998B15}"/>
              </a:ext>
            </a:extLst>
          </p:cNvPr>
          <p:cNvSpPr txBox="1"/>
          <p:nvPr/>
        </p:nvSpPr>
        <p:spPr>
          <a:xfrm>
            <a:off x="444843" y="1507523"/>
            <a:ext cx="7982465" cy="4401205"/>
          </a:xfrm>
          <a:prstGeom prst="rect">
            <a:avLst/>
          </a:prstGeom>
          <a:noFill/>
        </p:spPr>
        <p:txBody>
          <a:bodyPr wrap="square" rtlCol="0">
            <a:spAutoFit/>
          </a:bodyPr>
          <a:lstStyle/>
          <a:p>
            <a:r>
              <a:rPr lang="en-US" sz="2800" b="1" dirty="0" err="1">
                <a:solidFill>
                  <a:schemeClr val="accent4">
                    <a:lumMod val="75000"/>
                  </a:schemeClr>
                </a:solidFill>
              </a:rPr>
              <a:t>DockerOperator</a:t>
            </a:r>
            <a:r>
              <a:rPr lang="en-US" sz="2800" b="1" dirty="0">
                <a:solidFill>
                  <a:schemeClr val="accent4">
                    <a:lumMod val="75000"/>
                  </a:schemeClr>
                </a:solidFill>
              </a:rPr>
              <a:t> – </a:t>
            </a:r>
            <a:r>
              <a:rPr lang="en-US" sz="2800" dirty="0">
                <a:solidFill>
                  <a:schemeClr val="accent4">
                    <a:lumMod val="75000"/>
                  </a:schemeClr>
                </a:solidFill>
              </a:rPr>
              <a:t>Interacts with docker containers</a:t>
            </a:r>
          </a:p>
          <a:p>
            <a:endParaRPr lang="en-US" sz="2800" b="1" dirty="0">
              <a:solidFill>
                <a:schemeClr val="accent4">
                  <a:lumMod val="75000"/>
                </a:schemeClr>
              </a:solidFill>
            </a:endParaRPr>
          </a:p>
          <a:p>
            <a:r>
              <a:rPr lang="en-US" sz="2800" b="1" dirty="0" err="1">
                <a:solidFill>
                  <a:schemeClr val="accent4">
                    <a:lumMod val="75000"/>
                  </a:schemeClr>
                </a:solidFill>
              </a:rPr>
              <a:t>HiveOperator</a:t>
            </a:r>
            <a:r>
              <a:rPr lang="en-US" sz="2800" dirty="0">
                <a:solidFill>
                  <a:schemeClr val="accent4">
                    <a:lumMod val="75000"/>
                  </a:schemeClr>
                </a:solidFill>
              </a:rPr>
              <a:t> – execute hive queries</a:t>
            </a:r>
          </a:p>
          <a:p>
            <a:endParaRPr lang="en-US" sz="2800" dirty="0">
              <a:solidFill>
                <a:schemeClr val="accent4">
                  <a:lumMod val="75000"/>
                </a:schemeClr>
              </a:solidFill>
            </a:endParaRPr>
          </a:p>
          <a:p>
            <a:r>
              <a:rPr lang="en-US" sz="2800" b="1" dirty="0">
                <a:solidFill>
                  <a:schemeClr val="accent4">
                    <a:lumMod val="75000"/>
                  </a:schemeClr>
                </a:solidFill>
              </a:rPr>
              <a:t>S3FileTransformOperator</a:t>
            </a:r>
            <a:r>
              <a:rPr lang="en-US" sz="2800" dirty="0">
                <a:solidFill>
                  <a:schemeClr val="accent4">
                    <a:lumMod val="75000"/>
                  </a:schemeClr>
                </a:solidFill>
              </a:rPr>
              <a:t> – Store files in S3</a:t>
            </a:r>
          </a:p>
          <a:p>
            <a:endParaRPr lang="en-US" sz="2800" dirty="0">
              <a:solidFill>
                <a:schemeClr val="accent4">
                  <a:lumMod val="75000"/>
                </a:schemeClr>
              </a:solidFill>
            </a:endParaRPr>
          </a:p>
          <a:p>
            <a:r>
              <a:rPr lang="en-US" sz="2800" b="1" dirty="0" err="1">
                <a:solidFill>
                  <a:schemeClr val="accent4">
                    <a:lumMod val="75000"/>
                  </a:schemeClr>
                </a:solidFill>
              </a:rPr>
              <a:t>PrestoToMySqlTransfer</a:t>
            </a:r>
            <a:r>
              <a:rPr lang="en-US" sz="2800" dirty="0">
                <a:solidFill>
                  <a:schemeClr val="accent4">
                    <a:lumMod val="75000"/>
                  </a:schemeClr>
                </a:solidFill>
              </a:rPr>
              <a:t> – Transfer files from presto to MySQL</a:t>
            </a:r>
          </a:p>
          <a:p>
            <a:endParaRPr lang="en-US" sz="2800" dirty="0">
              <a:solidFill>
                <a:schemeClr val="accent4">
                  <a:lumMod val="75000"/>
                </a:schemeClr>
              </a:solidFill>
            </a:endParaRPr>
          </a:p>
          <a:p>
            <a:r>
              <a:rPr lang="en-US" sz="2800" b="1" dirty="0" err="1">
                <a:solidFill>
                  <a:schemeClr val="accent4">
                    <a:lumMod val="75000"/>
                  </a:schemeClr>
                </a:solidFill>
              </a:rPr>
              <a:t>SlackAPIOperator</a:t>
            </a:r>
            <a:r>
              <a:rPr lang="en-US" sz="2800" dirty="0">
                <a:solidFill>
                  <a:schemeClr val="accent4">
                    <a:lumMod val="75000"/>
                  </a:schemeClr>
                </a:solidFill>
              </a:rPr>
              <a:t> – Send slack messages</a:t>
            </a:r>
            <a:endParaRPr lang="en-US" sz="2800" dirty="0"/>
          </a:p>
        </p:txBody>
      </p:sp>
    </p:spTree>
    <p:extLst>
      <p:ext uri="{BB962C8B-B14F-4D97-AF65-F5344CB8AC3E}">
        <p14:creationId xmlns:p14="http://schemas.microsoft.com/office/powerpoint/2010/main" val="13091649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a:t>
            </a:r>
            <a:r>
              <a:rPr lang="en-US" sz="3000" dirty="0" err="1">
                <a:solidFill>
                  <a:srgbClr val="4CB3E7"/>
                </a:solidFill>
                <a:latin typeface="Helvetica Neue Light"/>
                <a:ea typeface="Helvetica Neue Light"/>
                <a:sym typeface="Helvetica Neue Light"/>
              </a:rPr>
              <a:t>Dags</a:t>
            </a:r>
            <a:r>
              <a:rPr lang="en-US" sz="3000" dirty="0">
                <a:solidFill>
                  <a:srgbClr val="4CB3E7"/>
                </a:solidFill>
                <a:latin typeface="Helvetica Neue Light"/>
                <a:ea typeface="Helvetica Neue Light"/>
                <a:sym typeface="Helvetica Neue Light"/>
              </a:rPr>
              <a:t> View</a:t>
            </a:r>
            <a:endParaRPr lang="en-US" dirty="0"/>
          </a:p>
        </p:txBody>
      </p:sp>
      <p:pic>
        <p:nvPicPr>
          <p:cNvPr id="3" name="Picture 2">
            <a:extLst>
              <a:ext uri="{FF2B5EF4-FFF2-40B4-BE49-F238E27FC236}">
                <a16:creationId xmlns:a16="http://schemas.microsoft.com/office/drawing/2014/main" id="{650F01C4-BD9D-424A-A44D-B952DAE22196}"/>
              </a:ext>
            </a:extLst>
          </p:cNvPr>
          <p:cNvPicPr>
            <a:picLocks noChangeAspect="1"/>
          </p:cNvPicPr>
          <p:nvPr/>
        </p:nvPicPr>
        <p:blipFill>
          <a:blip r:embed="rId2"/>
          <a:stretch>
            <a:fillRect/>
          </a:stretch>
        </p:blipFill>
        <p:spPr>
          <a:xfrm>
            <a:off x="654908" y="954007"/>
            <a:ext cx="7524849" cy="5242945"/>
          </a:xfrm>
          <a:prstGeom prst="rect">
            <a:avLst/>
          </a:prstGeom>
        </p:spPr>
      </p:pic>
    </p:spTree>
    <p:extLst>
      <p:ext uri="{BB962C8B-B14F-4D97-AF65-F5344CB8AC3E}">
        <p14:creationId xmlns:p14="http://schemas.microsoft.com/office/powerpoint/2010/main" val="83697958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Dag tree view</a:t>
            </a:r>
            <a:endParaRPr lang="en-US" dirty="0"/>
          </a:p>
        </p:txBody>
      </p:sp>
      <p:pic>
        <p:nvPicPr>
          <p:cNvPr id="4" name="Picture 3">
            <a:extLst>
              <a:ext uri="{FF2B5EF4-FFF2-40B4-BE49-F238E27FC236}">
                <a16:creationId xmlns:a16="http://schemas.microsoft.com/office/drawing/2014/main" id="{725CA11B-F71D-584A-BEC4-8358913FC423}"/>
              </a:ext>
            </a:extLst>
          </p:cNvPr>
          <p:cNvPicPr>
            <a:picLocks noChangeAspect="1"/>
          </p:cNvPicPr>
          <p:nvPr/>
        </p:nvPicPr>
        <p:blipFill>
          <a:blip r:embed="rId2"/>
          <a:stretch>
            <a:fillRect/>
          </a:stretch>
        </p:blipFill>
        <p:spPr>
          <a:xfrm>
            <a:off x="283319" y="1041123"/>
            <a:ext cx="8705038" cy="4775753"/>
          </a:xfrm>
          <a:prstGeom prst="rect">
            <a:avLst/>
          </a:prstGeom>
        </p:spPr>
      </p:pic>
    </p:spTree>
    <p:extLst>
      <p:ext uri="{BB962C8B-B14F-4D97-AF65-F5344CB8AC3E}">
        <p14:creationId xmlns:p14="http://schemas.microsoft.com/office/powerpoint/2010/main" val="421985115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Dag tree view</a:t>
            </a:r>
            <a:endParaRPr lang="en-US" dirty="0"/>
          </a:p>
        </p:txBody>
      </p:sp>
      <p:pic>
        <p:nvPicPr>
          <p:cNvPr id="4" name="Picture 3">
            <a:extLst>
              <a:ext uri="{FF2B5EF4-FFF2-40B4-BE49-F238E27FC236}">
                <a16:creationId xmlns:a16="http://schemas.microsoft.com/office/drawing/2014/main" id="{725CA11B-F71D-584A-BEC4-8358913FC423}"/>
              </a:ext>
            </a:extLst>
          </p:cNvPr>
          <p:cNvPicPr>
            <a:picLocks noChangeAspect="1"/>
          </p:cNvPicPr>
          <p:nvPr/>
        </p:nvPicPr>
        <p:blipFill>
          <a:blip r:embed="rId2"/>
          <a:stretch>
            <a:fillRect/>
          </a:stretch>
        </p:blipFill>
        <p:spPr>
          <a:xfrm>
            <a:off x="283319" y="1041123"/>
            <a:ext cx="8705038" cy="4775753"/>
          </a:xfrm>
          <a:prstGeom prst="rect">
            <a:avLst/>
          </a:prstGeom>
        </p:spPr>
      </p:pic>
    </p:spTree>
    <p:extLst>
      <p:ext uri="{BB962C8B-B14F-4D97-AF65-F5344CB8AC3E}">
        <p14:creationId xmlns:p14="http://schemas.microsoft.com/office/powerpoint/2010/main" val="102702190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Dag graph view</a:t>
            </a:r>
            <a:endParaRPr lang="en-US" dirty="0"/>
          </a:p>
        </p:txBody>
      </p:sp>
      <p:pic>
        <p:nvPicPr>
          <p:cNvPr id="3" name="Picture 2">
            <a:extLst>
              <a:ext uri="{FF2B5EF4-FFF2-40B4-BE49-F238E27FC236}">
                <a16:creationId xmlns:a16="http://schemas.microsoft.com/office/drawing/2014/main" id="{B691E0D8-8E8D-E849-A85D-55A0769741EF}"/>
              </a:ext>
            </a:extLst>
          </p:cNvPr>
          <p:cNvPicPr>
            <a:picLocks noChangeAspect="1"/>
          </p:cNvPicPr>
          <p:nvPr/>
        </p:nvPicPr>
        <p:blipFill>
          <a:blip r:embed="rId2"/>
          <a:stretch>
            <a:fillRect/>
          </a:stretch>
        </p:blipFill>
        <p:spPr>
          <a:xfrm>
            <a:off x="739537" y="1067240"/>
            <a:ext cx="5735403" cy="5148207"/>
          </a:xfrm>
          <a:prstGeom prst="rect">
            <a:avLst/>
          </a:prstGeom>
        </p:spPr>
      </p:pic>
    </p:spTree>
    <p:extLst>
      <p:ext uri="{BB962C8B-B14F-4D97-AF65-F5344CB8AC3E}">
        <p14:creationId xmlns:p14="http://schemas.microsoft.com/office/powerpoint/2010/main" val="41707230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Sample code</a:t>
            </a:r>
            <a:endParaRPr lang="en-US" dirty="0"/>
          </a:p>
        </p:txBody>
      </p:sp>
      <p:sp>
        <p:nvSpPr>
          <p:cNvPr id="2" name="TextBox 1">
            <a:extLst>
              <a:ext uri="{FF2B5EF4-FFF2-40B4-BE49-F238E27FC236}">
                <a16:creationId xmlns:a16="http://schemas.microsoft.com/office/drawing/2014/main" id="{4520D90B-C346-3145-B6B8-9ABF05E6A941}"/>
              </a:ext>
            </a:extLst>
          </p:cNvPr>
          <p:cNvSpPr txBox="1"/>
          <p:nvPr/>
        </p:nvSpPr>
        <p:spPr>
          <a:xfrm>
            <a:off x="314325" y="1149177"/>
            <a:ext cx="8014129" cy="5262979"/>
          </a:xfrm>
          <a:prstGeom prst="rect">
            <a:avLst/>
          </a:prstGeom>
          <a:noFill/>
        </p:spPr>
        <p:txBody>
          <a:bodyPr wrap="square" rtlCol="0">
            <a:spAutoFit/>
          </a:bodyPr>
          <a:lstStyle/>
          <a:p>
            <a:r>
              <a:rPr lang="en-US" sz="2400" dirty="0" err="1"/>
              <a:t>dag</a:t>
            </a:r>
            <a:r>
              <a:rPr lang="en-US" sz="2400" dirty="0"/>
              <a:t> = DAG('</a:t>
            </a:r>
            <a:r>
              <a:rPr lang="en-US" sz="2400" dirty="0" err="1"/>
              <a:t>my_dag</a:t>
            </a:r>
            <a:r>
              <a:rPr lang="en-US" sz="2400" dirty="0"/>
              <a:t>', </a:t>
            </a:r>
            <a:r>
              <a:rPr lang="en-US" sz="2400" dirty="0" err="1"/>
              <a:t>start_date</a:t>
            </a:r>
            <a:r>
              <a:rPr lang="en-US" sz="2400" dirty="0"/>
              <a:t>=datetime(2019, 1, 1))</a:t>
            </a:r>
          </a:p>
          <a:p>
            <a:endParaRPr lang="en-US" sz="2400" dirty="0"/>
          </a:p>
          <a:p>
            <a:r>
              <a:rPr lang="en-US" sz="2400" dirty="0" err="1"/>
              <a:t>explicit_op</a:t>
            </a:r>
            <a:r>
              <a:rPr lang="en-US" sz="2400" dirty="0"/>
              <a:t> = </a:t>
            </a:r>
            <a:r>
              <a:rPr lang="en-US" sz="2400" dirty="0" err="1"/>
              <a:t>DummyOperator</a:t>
            </a:r>
            <a:r>
              <a:rPr lang="en-US" sz="2400" dirty="0"/>
              <a:t>(</a:t>
            </a:r>
            <a:r>
              <a:rPr lang="en-US" sz="2400" dirty="0" err="1"/>
              <a:t>task_id</a:t>
            </a:r>
            <a:r>
              <a:rPr lang="en-US" sz="2400" dirty="0"/>
              <a:t>='op1', </a:t>
            </a:r>
            <a:r>
              <a:rPr lang="en-US" sz="2400" dirty="0" err="1"/>
              <a:t>dag</a:t>
            </a:r>
            <a:r>
              <a:rPr lang="en-US" sz="2400" dirty="0"/>
              <a:t>=</a:t>
            </a:r>
            <a:r>
              <a:rPr lang="en-US" sz="2400" dirty="0" err="1"/>
              <a:t>dag</a:t>
            </a:r>
            <a:r>
              <a:rPr lang="en-US" sz="2400" dirty="0"/>
              <a:t>)</a:t>
            </a:r>
          </a:p>
          <a:p>
            <a:endParaRPr lang="en-US" sz="2400" dirty="0"/>
          </a:p>
          <a:p>
            <a:r>
              <a:rPr lang="en-US" sz="2400" dirty="0" err="1"/>
              <a:t>deferred_op</a:t>
            </a:r>
            <a:r>
              <a:rPr lang="en-US" sz="2400" dirty="0"/>
              <a:t> = </a:t>
            </a:r>
            <a:r>
              <a:rPr lang="en-US" sz="2400" dirty="0" err="1"/>
              <a:t>DummyOperator</a:t>
            </a:r>
            <a:r>
              <a:rPr lang="en-US" sz="2400" dirty="0"/>
              <a:t>(</a:t>
            </a:r>
            <a:r>
              <a:rPr lang="en-US" sz="2400" dirty="0" err="1"/>
              <a:t>task_id</a:t>
            </a:r>
            <a:r>
              <a:rPr lang="en-US" sz="2400" dirty="0"/>
              <a:t>='op2')</a:t>
            </a:r>
          </a:p>
          <a:p>
            <a:r>
              <a:rPr lang="en-US" sz="2400" dirty="0" err="1"/>
              <a:t>deferred_op.dag</a:t>
            </a:r>
            <a:r>
              <a:rPr lang="en-US" sz="2400" dirty="0"/>
              <a:t> = </a:t>
            </a:r>
            <a:r>
              <a:rPr lang="en-US" sz="2400" dirty="0" err="1"/>
              <a:t>dag</a:t>
            </a:r>
            <a:endParaRPr lang="en-US" sz="2400" dirty="0"/>
          </a:p>
          <a:p>
            <a:endParaRPr lang="en-US" sz="2400" dirty="0"/>
          </a:p>
          <a:p>
            <a:r>
              <a:rPr lang="en-US" sz="2400" dirty="0"/>
              <a:t># equivalent operations</a:t>
            </a:r>
          </a:p>
          <a:p>
            <a:r>
              <a:rPr lang="en-US" sz="2400" dirty="0"/>
              <a:t>op1 &gt;&gt; op2</a:t>
            </a:r>
          </a:p>
          <a:p>
            <a:r>
              <a:rPr lang="en-US" sz="2400" dirty="0"/>
              <a:t>op1.set_downstream(op2)</a:t>
            </a:r>
          </a:p>
          <a:p>
            <a:endParaRPr lang="en-US" sz="2400" dirty="0"/>
          </a:p>
          <a:p>
            <a:r>
              <a:rPr lang="en-US" sz="2400" dirty="0"/>
              <a:t># equivalent operations</a:t>
            </a:r>
          </a:p>
          <a:p>
            <a:r>
              <a:rPr lang="en-US" sz="2400" dirty="0"/>
              <a:t>op2 &lt;&lt; op1</a:t>
            </a:r>
          </a:p>
          <a:p>
            <a:r>
              <a:rPr lang="en-US" sz="2400" dirty="0"/>
              <a:t>op2.set_upstream(op1)</a:t>
            </a:r>
          </a:p>
        </p:txBody>
      </p:sp>
    </p:spTree>
    <p:extLst>
      <p:ext uri="{BB962C8B-B14F-4D97-AF65-F5344CB8AC3E}">
        <p14:creationId xmlns:p14="http://schemas.microsoft.com/office/powerpoint/2010/main" val="285643596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ETL Design – Step to create a pipeline.</a:t>
            </a:r>
            <a:endParaRPr lang="en-US" dirty="0"/>
          </a:p>
        </p:txBody>
      </p:sp>
      <p:sp>
        <p:nvSpPr>
          <p:cNvPr id="4" name="TextBox 3">
            <a:extLst>
              <a:ext uri="{FF2B5EF4-FFF2-40B4-BE49-F238E27FC236}">
                <a16:creationId xmlns:a16="http://schemas.microsoft.com/office/drawing/2014/main" id="{B4B31F54-2FA7-EF43-850D-38069081DEAA}"/>
              </a:ext>
            </a:extLst>
          </p:cNvPr>
          <p:cNvSpPr txBox="1"/>
          <p:nvPr/>
        </p:nvSpPr>
        <p:spPr>
          <a:xfrm>
            <a:off x="836579" y="1381328"/>
            <a:ext cx="7637834" cy="5416868"/>
          </a:xfrm>
          <a:prstGeom prst="rect">
            <a:avLst/>
          </a:prstGeom>
          <a:noFill/>
        </p:spPr>
        <p:txBody>
          <a:bodyPr wrap="square" rtlCol="0">
            <a:spAutoFit/>
          </a:bodyPr>
          <a:lstStyle/>
          <a:p>
            <a:r>
              <a:rPr lang="en-US" sz="2800" b="1" dirty="0">
                <a:solidFill>
                  <a:schemeClr val="accent1"/>
                </a:solidFill>
              </a:rPr>
              <a:t>Step 1. </a:t>
            </a:r>
            <a:r>
              <a:rPr lang="en-US" sz="2800" b="1" dirty="0"/>
              <a:t>Figure out the tables and schemas you need.</a:t>
            </a:r>
          </a:p>
          <a:p>
            <a:endParaRPr lang="en-US" sz="2800" b="1" dirty="0"/>
          </a:p>
          <a:p>
            <a:r>
              <a:rPr lang="en-US" sz="2800" b="1" dirty="0">
                <a:solidFill>
                  <a:schemeClr val="accent1"/>
                </a:solidFill>
              </a:rPr>
              <a:t>Step 2. </a:t>
            </a:r>
            <a:r>
              <a:rPr lang="en-US" sz="2800" b="1" dirty="0"/>
              <a:t>Create each step in bash and test the manual process first.</a:t>
            </a:r>
          </a:p>
          <a:p>
            <a:endParaRPr lang="en-US" sz="2800" b="1" dirty="0"/>
          </a:p>
          <a:p>
            <a:r>
              <a:rPr lang="en-US" sz="2800" b="1" dirty="0">
                <a:solidFill>
                  <a:schemeClr val="accent1"/>
                </a:solidFill>
              </a:rPr>
              <a:t>Step 3. </a:t>
            </a:r>
            <a:r>
              <a:rPr lang="en-US" sz="2800" b="1" dirty="0"/>
              <a:t>Integrate the commands into a </a:t>
            </a:r>
            <a:r>
              <a:rPr lang="en-US" sz="2800" b="1" dirty="0" err="1"/>
              <a:t>orchertration</a:t>
            </a:r>
            <a:r>
              <a:rPr lang="en-US" sz="2800" b="1" dirty="0"/>
              <a:t> tool (airflow or custom program).</a:t>
            </a:r>
          </a:p>
          <a:p>
            <a:endParaRPr lang="en-US" sz="2800" b="1" dirty="0"/>
          </a:p>
          <a:p>
            <a:r>
              <a:rPr lang="en-US" sz="2800" b="1" dirty="0">
                <a:solidFill>
                  <a:schemeClr val="accent1"/>
                </a:solidFill>
              </a:rPr>
              <a:t>Step 4. </a:t>
            </a:r>
            <a:r>
              <a:rPr lang="en-US" sz="2800" b="1" dirty="0"/>
              <a:t>Perform end-to-end test using the </a:t>
            </a:r>
            <a:r>
              <a:rPr lang="en-US" sz="2800" b="1"/>
              <a:t>deployed ETL.</a:t>
            </a:r>
            <a:endParaRPr lang="en-US" sz="2800" b="1" dirty="0"/>
          </a:p>
          <a:p>
            <a:endParaRPr lang="en-US" sz="2000" b="1" dirty="0"/>
          </a:p>
          <a:p>
            <a:endParaRPr lang="en-US" dirty="0"/>
          </a:p>
        </p:txBody>
      </p:sp>
    </p:spTree>
    <p:extLst>
      <p:ext uri="{BB962C8B-B14F-4D97-AF65-F5344CB8AC3E}">
        <p14:creationId xmlns:p14="http://schemas.microsoft.com/office/powerpoint/2010/main" val="3566496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1 – SQL Windows functions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7723076" cy="5078313"/>
          </a:xfrm>
          <a:prstGeom prst="rect">
            <a:avLst/>
          </a:prstGeom>
          <a:noFill/>
        </p:spPr>
        <p:txBody>
          <a:bodyPr wrap="none" rtlCol="0">
            <a:spAutoFit/>
          </a:bodyPr>
          <a:lstStyle/>
          <a:p>
            <a:r>
              <a:rPr lang="en-US" sz="3200" b="1" dirty="0"/>
              <a:t>Why we need them?</a:t>
            </a:r>
          </a:p>
          <a:p>
            <a:endParaRPr lang="en-US" sz="2800" dirty="0">
              <a:solidFill>
                <a:schemeClr val="accent5">
                  <a:lumMod val="75000"/>
                </a:schemeClr>
              </a:solidFill>
            </a:endParaRPr>
          </a:p>
          <a:p>
            <a:r>
              <a:rPr lang="en-US" sz="2800" b="1" dirty="0">
                <a:solidFill>
                  <a:schemeClr val="accent5">
                    <a:lumMod val="75000"/>
                  </a:schemeClr>
                </a:solidFill>
              </a:rPr>
              <a:t>Answer questions like:</a:t>
            </a:r>
          </a:p>
          <a:p>
            <a:endParaRPr lang="en-US" sz="1200" dirty="0"/>
          </a:p>
          <a:p>
            <a:r>
              <a:rPr lang="en-US" sz="2800" dirty="0"/>
              <a:t>How to get the top 2 salaries of each department?</a:t>
            </a:r>
          </a:p>
          <a:p>
            <a:endParaRPr lang="en-US" sz="2800" dirty="0"/>
          </a:p>
          <a:p>
            <a:r>
              <a:rPr lang="en-US" sz="2800" dirty="0"/>
              <a:t>How to calculate the moving average of the last </a:t>
            </a:r>
          </a:p>
          <a:p>
            <a:r>
              <a:rPr lang="en-US" sz="2800" dirty="0"/>
              <a:t>3 measurements at each time?</a:t>
            </a:r>
          </a:p>
          <a:p>
            <a:endParaRPr lang="en-US" sz="2800" dirty="0"/>
          </a:p>
          <a:p>
            <a:r>
              <a:rPr lang="en-US" sz="2800" dirty="0"/>
              <a:t>List the cumulative sales for each customer by time?</a:t>
            </a:r>
          </a:p>
          <a:p>
            <a:pPr marL="228600" indent="-228600">
              <a:buAutoNum type="arabicPeriod"/>
            </a:pPr>
            <a:endParaRPr lang="en-US" sz="1200" dirty="0"/>
          </a:p>
          <a:p>
            <a:endParaRPr lang="en-US" sz="2200" b="1" dirty="0">
              <a:solidFill>
                <a:schemeClr val="accent5">
                  <a:lumMod val="75000"/>
                </a:schemeClr>
              </a:solidFill>
            </a:endParaRPr>
          </a:p>
          <a:p>
            <a:endParaRPr lang="en-US" sz="2200" b="1" dirty="0">
              <a:solidFill>
                <a:schemeClr val="accent5">
                  <a:lumMod val="75000"/>
                </a:schemeClr>
              </a:solidFill>
            </a:endParaRPr>
          </a:p>
        </p:txBody>
      </p:sp>
    </p:spTree>
    <p:extLst>
      <p:ext uri="{BB962C8B-B14F-4D97-AF65-F5344CB8AC3E}">
        <p14:creationId xmlns:p14="http://schemas.microsoft.com/office/powerpoint/2010/main" val="2112315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1 – Anatomy of SQL Windows functions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5630387" cy="5386090"/>
          </a:xfrm>
          <a:prstGeom prst="rect">
            <a:avLst/>
          </a:prstGeom>
          <a:noFill/>
        </p:spPr>
        <p:txBody>
          <a:bodyPr wrap="none" rtlCol="0">
            <a:spAutoFit/>
          </a:bodyPr>
          <a:lstStyle/>
          <a:p>
            <a:r>
              <a:rPr lang="en-US" sz="2400" b="1" dirty="0"/>
              <a:t>SELECT</a:t>
            </a:r>
            <a:r>
              <a:rPr lang="en-US" sz="2400" dirty="0"/>
              <a:t> </a:t>
            </a:r>
          </a:p>
          <a:p>
            <a:r>
              <a:rPr lang="en-US" sz="2400" dirty="0"/>
              <a:t>   &lt;</a:t>
            </a:r>
            <a:r>
              <a:rPr lang="en-US" sz="2400" dirty="0" err="1"/>
              <a:t>WindowFunction</a:t>
            </a:r>
            <a:r>
              <a:rPr lang="en-US" sz="2400" dirty="0"/>
              <a:t>&gt; </a:t>
            </a:r>
            <a:r>
              <a:rPr lang="en-US" sz="2400" b="1" dirty="0"/>
              <a:t>OVER</a:t>
            </a:r>
            <a:r>
              <a:rPr lang="en-US" sz="2400" dirty="0"/>
              <a:t> &lt;</a:t>
            </a:r>
            <a:r>
              <a:rPr lang="en-US" sz="2400" dirty="0" err="1"/>
              <a:t>WindowSpec</a:t>
            </a:r>
            <a:r>
              <a:rPr lang="en-US" sz="2400" dirty="0"/>
              <a:t>&gt;</a:t>
            </a:r>
          </a:p>
          <a:p>
            <a:r>
              <a:rPr lang="en-US" sz="2400" b="1" dirty="0"/>
              <a:t>FROM</a:t>
            </a:r>
            <a:r>
              <a:rPr lang="en-US" sz="2400" dirty="0"/>
              <a:t> &lt;</a:t>
            </a:r>
            <a:r>
              <a:rPr lang="en-US" sz="2400" dirty="0" err="1"/>
              <a:t>table_name</a:t>
            </a:r>
            <a:r>
              <a:rPr lang="en-US" sz="2400" dirty="0"/>
              <a:t>&gt;</a:t>
            </a:r>
          </a:p>
          <a:p>
            <a:pPr marL="228600" indent="-228600">
              <a:buAutoNum type="arabicPeriod"/>
            </a:pPr>
            <a:endParaRPr lang="en-US" sz="2400" dirty="0"/>
          </a:p>
          <a:p>
            <a:r>
              <a:rPr lang="en-US" b="1" dirty="0" err="1">
                <a:solidFill>
                  <a:schemeClr val="accent5">
                    <a:lumMod val="75000"/>
                  </a:schemeClr>
                </a:solidFill>
              </a:rPr>
              <a:t>WindowFunction</a:t>
            </a:r>
            <a:r>
              <a:rPr lang="en-US" b="1" dirty="0">
                <a:solidFill>
                  <a:schemeClr val="accent5">
                    <a:lumMod val="75000"/>
                  </a:schemeClr>
                </a:solidFill>
              </a:rPr>
              <a:t> =</a:t>
            </a:r>
          </a:p>
          <a:p>
            <a:r>
              <a:rPr lang="en-US" dirty="0"/>
              <a:t>    ROW_NUMBER -&gt; sequence of numbers 1,2,3,4</a:t>
            </a:r>
          </a:p>
          <a:p>
            <a:r>
              <a:rPr lang="en-US" dirty="0"/>
              <a:t>    RANK, DENSE_RANK, -&gt; ranking based on field</a:t>
            </a:r>
          </a:p>
          <a:p>
            <a:r>
              <a:rPr lang="en-US" dirty="0"/>
              <a:t>    NTILE -&gt; specific percentile</a:t>
            </a:r>
          </a:p>
          <a:p>
            <a:r>
              <a:rPr lang="en-US" dirty="0"/>
              <a:t>    SUM -&gt; cumulative sum (requires order by)</a:t>
            </a:r>
          </a:p>
          <a:p>
            <a:r>
              <a:rPr lang="en-US" dirty="0"/>
              <a:t>    COUNT, AVG</a:t>
            </a:r>
          </a:p>
          <a:p>
            <a:r>
              <a:rPr lang="en-US" dirty="0"/>
              <a:t>    LAG -&gt; the value from previous record </a:t>
            </a:r>
          </a:p>
          <a:p>
            <a:r>
              <a:rPr lang="en-US" dirty="0"/>
              <a:t>    LEAD -&gt; the value from next record </a:t>
            </a:r>
          </a:p>
          <a:p>
            <a:r>
              <a:rPr lang="en-US" dirty="0"/>
              <a:t>    FIRST_VALUE -&gt; First record on partition</a:t>
            </a:r>
          </a:p>
          <a:p>
            <a:r>
              <a:rPr lang="en-US" dirty="0"/>
              <a:t>    LAST_VALUE -&gt; Last record on partition</a:t>
            </a:r>
          </a:p>
          <a:p>
            <a:endParaRPr lang="en-US" sz="2400" dirty="0"/>
          </a:p>
          <a:p>
            <a:endParaRPr lang="en-US" sz="2200" b="1" dirty="0">
              <a:solidFill>
                <a:schemeClr val="accent5">
                  <a:lumMod val="75000"/>
                </a:schemeClr>
              </a:solidFill>
            </a:endParaRPr>
          </a:p>
          <a:p>
            <a:endParaRPr lang="en-US" sz="2200" b="1" dirty="0">
              <a:solidFill>
                <a:schemeClr val="accent5">
                  <a:lumMod val="75000"/>
                </a:schemeClr>
              </a:solidFill>
            </a:endParaRPr>
          </a:p>
        </p:txBody>
      </p:sp>
    </p:spTree>
    <p:extLst>
      <p:ext uri="{BB962C8B-B14F-4D97-AF65-F5344CB8AC3E}">
        <p14:creationId xmlns:p14="http://schemas.microsoft.com/office/powerpoint/2010/main" val="2349658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1 – Anatomy of SQL Windows functions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5630387" cy="4370427"/>
          </a:xfrm>
          <a:prstGeom prst="rect">
            <a:avLst/>
          </a:prstGeom>
          <a:noFill/>
        </p:spPr>
        <p:txBody>
          <a:bodyPr wrap="none" rtlCol="0">
            <a:spAutoFit/>
          </a:bodyPr>
          <a:lstStyle/>
          <a:p>
            <a:r>
              <a:rPr lang="en-US" sz="2400" b="1" dirty="0"/>
              <a:t>SELECT</a:t>
            </a:r>
            <a:r>
              <a:rPr lang="en-US" sz="2400" dirty="0"/>
              <a:t> </a:t>
            </a:r>
          </a:p>
          <a:p>
            <a:r>
              <a:rPr lang="en-US" sz="2400" dirty="0"/>
              <a:t>   &lt;</a:t>
            </a:r>
            <a:r>
              <a:rPr lang="en-US" sz="2400" dirty="0" err="1"/>
              <a:t>WindowFunction</a:t>
            </a:r>
            <a:r>
              <a:rPr lang="en-US" sz="2400" dirty="0"/>
              <a:t>&gt; </a:t>
            </a:r>
            <a:r>
              <a:rPr lang="en-US" sz="2400" b="1" dirty="0"/>
              <a:t>OVER</a:t>
            </a:r>
            <a:r>
              <a:rPr lang="en-US" sz="2400" dirty="0"/>
              <a:t> &lt;</a:t>
            </a:r>
            <a:r>
              <a:rPr lang="en-US" sz="2400" dirty="0" err="1"/>
              <a:t>WindowSpec</a:t>
            </a:r>
            <a:r>
              <a:rPr lang="en-US" sz="2400" dirty="0"/>
              <a:t>&gt;</a:t>
            </a:r>
          </a:p>
          <a:p>
            <a:r>
              <a:rPr lang="en-US" sz="2400" b="1" dirty="0"/>
              <a:t>FROM</a:t>
            </a:r>
            <a:r>
              <a:rPr lang="en-US" sz="2400" dirty="0"/>
              <a:t> &lt;</a:t>
            </a:r>
            <a:r>
              <a:rPr lang="en-US" sz="2400" dirty="0" err="1"/>
              <a:t>table_name</a:t>
            </a:r>
            <a:r>
              <a:rPr lang="en-US" sz="2400" dirty="0"/>
              <a:t>&gt;</a:t>
            </a:r>
          </a:p>
          <a:p>
            <a:pPr marL="228600" indent="-228600">
              <a:buAutoNum type="arabicPeriod"/>
            </a:pPr>
            <a:endParaRPr lang="en-US" sz="1400" dirty="0"/>
          </a:p>
          <a:p>
            <a:r>
              <a:rPr lang="en-US" b="1" dirty="0" err="1">
                <a:solidFill>
                  <a:schemeClr val="accent5">
                    <a:lumMod val="75000"/>
                  </a:schemeClr>
                </a:solidFill>
              </a:rPr>
              <a:t>WindowSpec</a:t>
            </a:r>
            <a:r>
              <a:rPr lang="en-US" b="1" dirty="0">
                <a:solidFill>
                  <a:schemeClr val="accent5">
                    <a:lumMod val="75000"/>
                  </a:schemeClr>
                </a:solidFill>
              </a:rPr>
              <a:t> =</a:t>
            </a:r>
            <a:endParaRPr lang="en-US" dirty="0"/>
          </a:p>
          <a:p>
            <a:r>
              <a:rPr lang="en-US" dirty="0"/>
              <a:t>PARTITION BY &lt;field&gt; </a:t>
            </a:r>
          </a:p>
          <a:p>
            <a:r>
              <a:rPr lang="en-US" dirty="0"/>
              <a:t>ORDER BY &lt;field&gt;</a:t>
            </a:r>
          </a:p>
          <a:p>
            <a:r>
              <a:rPr lang="en-US" dirty="0"/>
              <a:t>ROWS BETWEEN &lt;boundary&gt; AND &lt;boundary&gt;</a:t>
            </a:r>
          </a:p>
          <a:p>
            <a:endParaRPr lang="en-US" sz="1200" dirty="0"/>
          </a:p>
          <a:p>
            <a:r>
              <a:rPr lang="en-US" b="1" dirty="0">
                <a:solidFill>
                  <a:schemeClr val="accent5">
                    <a:lumMod val="75000"/>
                  </a:schemeClr>
                </a:solidFill>
              </a:rPr>
              <a:t>&lt;boundary&gt; = </a:t>
            </a:r>
          </a:p>
          <a:p>
            <a:r>
              <a:rPr lang="en-US" dirty="0"/>
              <a:t>  &lt;x&gt; PRECEDING</a:t>
            </a:r>
          </a:p>
          <a:p>
            <a:r>
              <a:rPr lang="en-US" dirty="0"/>
              <a:t>  UNBOUNDED PRECEDING</a:t>
            </a:r>
          </a:p>
          <a:p>
            <a:r>
              <a:rPr lang="en-US" dirty="0"/>
              <a:t>  CURRENT ROW</a:t>
            </a:r>
          </a:p>
          <a:p>
            <a:r>
              <a:rPr lang="en-US" dirty="0"/>
              <a:t>  &lt;x&gt; FOLLOWING</a:t>
            </a:r>
          </a:p>
          <a:p>
            <a:r>
              <a:rPr lang="en-US" dirty="0"/>
              <a:t>  UNBOUNDED FOLLOWING</a:t>
            </a:r>
          </a:p>
        </p:txBody>
      </p:sp>
    </p:spTree>
    <p:extLst>
      <p:ext uri="{BB962C8B-B14F-4D97-AF65-F5344CB8AC3E}">
        <p14:creationId xmlns:p14="http://schemas.microsoft.com/office/powerpoint/2010/main" val="20193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SQL Windows function example</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8072930" cy="4801314"/>
          </a:xfrm>
          <a:prstGeom prst="rect">
            <a:avLst/>
          </a:prstGeom>
          <a:noFill/>
        </p:spPr>
        <p:txBody>
          <a:bodyPr wrap="square" rtlCol="0">
            <a:spAutoFit/>
          </a:bodyPr>
          <a:lstStyle/>
          <a:p>
            <a:r>
              <a:rPr lang="en-US" sz="2400" dirty="0">
                <a:latin typeface="Consolas" panose="020B0609020204030204" pitchFamily="49" charset="0"/>
                <a:cs typeface="Consolas" panose="020B0609020204030204" pitchFamily="49" charset="0"/>
              </a:rPr>
              <a:t>The </a:t>
            </a:r>
            <a:r>
              <a:rPr lang="en-US" sz="2400" dirty="0" err="1">
                <a:latin typeface="Consolas" panose="020B0609020204030204" pitchFamily="49" charset="0"/>
                <a:cs typeface="Consolas" panose="020B0609020204030204" pitchFamily="49" charset="0"/>
              </a:rPr>
              <a:t>bike_rides</a:t>
            </a:r>
            <a:r>
              <a:rPr lang="en-US" sz="2400" dirty="0">
                <a:latin typeface="Consolas" panose="020B0609020204030204" pitchFamily="49" charset="0"/>
                <a:cs typeface="Consolas" panose="020B0609020204030204" pitchFamily="49" charset="0"/>
              </a:rPr>
              <a:t> table:</a:t>
            </a:r>
          </a:p>
          <a:p>
            <a:endParaRPr lang="en-US" sz="2400" dirty="0">
              <a:latin typeface="Consolas" panose="020B0609020204030204" pitchFamily="49" charset="0"/>
              <a:cs typeface="Consolas" panose="020B0609020204030204" pitchFamily="49" charset="0"/>
            </a:endParaRPr>
          </a:p>
          <a:p>
            <a:r>
              <a:rPr lang="en-US" sz="2400" dirty="0">
                <a:latin typeface="Consolas" panose="020B0609020204030204" pitchFamily="49" charset="0"/>
                <a:cs typeface="Consolas" panose="020B0609020204030204" pitchFamily="49" charset="0"/>
              </a:rPr>
              <a:t>  duration INT</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start_time</a:t>
            </a:r>
            <a:r>
              <a:rPr lang="en-US" sz="2400" dirty="0">
                <a:latin typeface="Consolas" panose="020B0609020204030204" pitchFamily="49" charset="0"/>
                <a:cs typeface="Consolas" panose="020B0609020204030204" pitchFamily="49" charset="0"/>
              </a:rPr>
              <a:t> STRING</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end_time</a:t>
            </a:r>
            <a:r>
              <a:rPr lang="en-US" sz="2400" dirty="0">
                <a:latin typeface="Consolas" panose="020B0609020204030204" pitchFamily="49" charset="0"/>
                <a:cs typeface="Consolas" panose="020B0609020204030204" pitchFamily="49" charset="0"/>
              </a:rPr>
              <a:t> STRING</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start_station_number</a:t>
            </a:r>
            <a:r>
              <a:rPr lang="en-US" sz="2400" dirty="0">
                <a:latin typeface="Consolas" panose="020B0609020204030204" pitchFamily="49" charset="0"/>
                <a:cs typeface="Consolas" panose="020B0609020204030204" pitchFamily="49" charset="0"/>
              </a:rPr>
              <a:t> INT</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start_station</a:t>
            </a:r>
            <a:r>
              <a:rPr lang="en-US" sz="2400" dirty="0">
                <a:latin typeface="Consolas" panose="020B0609020204030204" pitchFamily="49" charset="0"/>
                <a:cs typeface="Consolas" panose="020B0609020204030204" pitchFamily="49" charset="0"/>
              </a:rPr>
              <a:t> STRING -- Name of the station</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end_station_number</a:t>
            </a:r>
            <a:r>
              <a:rPr lang="en-US" sz="2400" dirty="0">
                <a:latin typeface="Consolas" panose="020B0609020204030204" pitchFamily="49" charset="0"/>
                <a:cs typeface="Consolas" panose="020B0609020204030204" pitchFamily="49" charset="0"/>
              </a:rPr>
              <a:t> INT </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end_station</a:t>
            </a:r>
            <a:r>
              <a:rPr lang="en-US" sz="2400" dirty="0">
                <a:latin typeface="Consolas" panose="020B0609020204030204" pitchFamily="49" charset="0"/>
                <a:cs typeface="Consolas" panose="020B0609020204030204" pitchFamily="49" charset="0"/>
              </a:rPr>
              <a:t> STRING -- Name of the station</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bike_number</a:t>
            </a:r>
            <a:r>
              <a:rPr lang="en-US" sz="2400" dirty="0">
                <a:latin typeface="Consolas" panose="020B0609020204030204" pitchFamily="49" charset="0"/>
                <a:cs typeface="Consolas" panose="020B0609020204030204" pitchFamily="49" charset="0"/>
              </a:rPr>
              <a:t> STRING</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member_type</a:t>
            </a:r>
            <a:r>
              <a:rPr lang="en-US" sz="2400" dirty="0">
                <a:latin typeface="Consolas" panose="020B0609020204030204" pitchFamily="49" charset="0"/>
                <a:cs typeface="Consolas" panose="020B0609020204030204" pitchFamily="49" charset="0"/>
              </a:rPr>
              <a:t> STRING</a:t>
            </a:r>
          </a:p>
          <a:p>
            <a:endParaRPr lang="en-US" sz="2400" b="1" dirty="0"/>
          </a:p>
          <a:p>
            <a:r>
              <a:rPr lang="en-US" b="1" dirty="0">
                <a:solidFill>
                  <a:schemeClr val="accent5">
                    <a:lumMod val="75000"/>
                  </a:schemeClr>
                </a:solidFill>
              </a:rPr>
              <a:t>To load the data: </a:t>
            </a:r>
            <a:r>
              <a:rPr lang="en-US" dirty="0"/>
              <a:t>Read file lab_c4_win.txt on the inside of lab_c4_win folder.</a:t>
            </a:r>
          </a:p>
        </p:txBody>
      </p:sp>
    </p:spTree>
    <p:extLst>
      <p:ext uri="{BB962C8B-B14F-4D97-AF65-F5344CB8AC3E}">
        <p14:creationId xmlns:p14="http://schemas.microsoft.com/office/powerpoint/2010/main" val="14290106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4239</TotalTime>
  <Words>4767</Words>
  <Application>Microsoft Macintosh PowerPoint</Application>
  <PresentationFormat>On-screen Show (4:3)</PresentationFormat>
  <Paragraphs>705</Paragraphs>
  <Slides>58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58</vt:i4>
      </vt:variant>
    </vt:vector>
  </HeadingPairs>
  <TitlesOfParts>
    <vt:vector size="63" baseType="lpstr">
      <vt:lpstr>Arial</vt:lpstr>
      <vt:lpstr>Calibri</vt:lpstr>
      <vt:lpstr>Consolas</vt:lpstr>
      <vt:lpstr>Helvetica Neue Light</vt:lpstr>
      <vt:lpstr>Office Theme</vt:lpstr>
      <vt:lpstr>Advanced SQL, Streaming/Kafka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Example Data Architecture - Cloud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dc:title>
  <dc:creator>Marilson Campos</dc:creator>
  <cp:lastModifiedBy>Marilson Campos</cp:lastModifiedBy>
  <cp:revision>279</cp:revision>
  <cp:lastPrinted>2019-12-07T18:47:17Z</cp:lastPrinted>
  <dcterms:created xsi:type="dcterms:W3CDTF">2015-08-09T19:29:26Z</dcterms:created>
  <dcterms:modified xsi:type="dcterms:W3CDTF">2021-03-01T06:44:47Z</dcterms:modified>
</cp:coreProperties>
</file>

<file path=docProps/thumbnail.jpeg>
</file>